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diagrams/data1.xml" ContentType="application/vnd.openxmlformats-officedocument.drawingml.diagramData+xml"/>
  <Override PartName="/ppt/diagrams/data2.xml" ContentType="application/vnd.openxmlformats-officedocument.drawingml.diagramData+xml"/>
  <Override PartName="/ppt/presentation.xml" ContentType="application/vnd.openxmlformats-officedocument.presentationml.presentation.main+xml"/>
  <Override PartName="/ppt/slides/slide31.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7.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0.xml" ContentType="application/vnd.openxmlformats-officedocument.presentationml.slide+xml"/>
  <Override PartName="/ppt/slides/slide6.xml" ContentType="application/vnd.openxmlformats-officedocument.presentationml.slide+xml"/>
  <Override PartName="/ppt/slides/slide4.xml" ContentType="application/vnd.openxmlformats-officedocument.presentationml.slide+xml"/>
  <Override PartName="/ppt/slides/slide1.xml" ContentType="application/vnd.openxmlformats-officedocument.presentationml.slide+xml"/>
  <Override PartName="/ppt/slides/slide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handoutMasters/handoutMaster1.xml" ContentType="application/vnd.openxmlformats-officedocument.presentationml.handoutMaster+xml"/>
  <Override PartName="/ppt/diagrams/layout2.xml" ContentType="application/vnd.openxmlformats-officedocument.drawingml.diagramLayout+xml"/>
  <Override PartName="/ppt/diagrams/quickStyle2.xml" ContentType="application/vnd.openxmlformats-officedocument.drawingml.diagramStyle+xml"/>
  <Override PartName="/ppt/diagrams/drawing1.xml" ContentType="application/vnd.ms-office.drawingml.diagramDrawing+xml"/>
  <Override PartName="/ppt/diagrams/colors1.xml" ContentType="application/vnd.openxmlformats-officedocument.drawingml.diagramColors+xml"/>
  <Override PartName="/ppt/theme/theme2.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diagrams/colors2.xml" ContentType="application/vnd.openxmlformats-officedocument.drawingml.diagramColors+xml"/>
  <Override PartName="/ppt/diagrams/drawing2.xml" ContentType="application/vnd.ms-office.drawingml.diagramDrawing+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handoutMasterIdLst>
    <p:handoutMasterId r:id="rId40"/>
  </p:handoutMasterIdLst>
  <p:sldIdLst>
    <p:sldId id="538" r:id="rId2"/>
    <p:sldId id="535" r:id="rId3"/>
    <p:sldId id="540" r:id="rId4"/>
    <p:sldId id="539" r:id="rId5"/>
    <p:sldId id="541" r:id="rId6"/>
    <p:sldId id="554" r:id="rId7"/>
    <p:sldId id="555" r:id="rId8"/>
    <p:sldId id="556" r:id="rId9"/>
    <p:sldId id="558" r:id="rId10"/>
    <p:sldId id="542" r:id="rId11"/>
    <p:sldId id="560" r:id="rId12"/>
    <p:sldId id="543" r:id="rId13"/>
    <p:sldId id="566" r:id="rId14"/>
    <p:sldId id="563" r:id="rId15"/>
    <p:sldId id="546" r:id="rId16"/>
    <p:sldId id="567" r:id="rId17"/>
    <p:sldId id="568" r:id="rId18"/>
    <p:sldId id="569" r:id="rId19"/>
    <p:sldId id="573" r:id="rId20"/>
    <p:sldId id="547" r:id="rId21"/>
    <p:sldId id="571" r:id="rId22"/>
    <p:sldId id="581" r:id="rId23"/>
    <p:sldId id="584" r:id="rId24"/>
    <p:sldId id="586" r:id="rId25"/>
    <p:sldId id="587" r:id="rId26"/>
    <p:sldId id="588" r:id="rId27"/>
    <p:sldId id="552" r:id="rId28"/>
    <p:sldId id="589" r:id="rId29"/>
    <p:sldId id="599" r:id="rId30"/>
    <p:sldId id="600" r:id="rId31"/>
    <p:sldId id="548" r:id="rId32"/>
    <p:sldId id="607" r:id="rId33"/>
    <p:sldId id="550" r:id="rId34"/>
    <p:sldId id="603" r:id="rId35"/>
    <p:sldId id="605" r:id="rId36"/>
    <p:sldId id="608" r:id="rId37"/>
    <p:sldId id="531" r:id="rId38"/>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95" userDrawn="1">
          <p15:clr>
            <a:srgbClr val="A4A3A4"/>
          </p15:clr>
        </p15:guide>
        <p15:guide id="2" pos="3840" userDrawn="1">
          <p15:clr>
            <a:srgbClr val="A4A3A4"/>
          </p15:clr>
        </p15:guide>
        <p15:guide id="3" orient="horz" pos="18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4D4C"/>
    <a:srgbClr val="343433"/>
    <a:srgbClr val="FF6C00"/>
    <a:srgbClr val="38AA00"/>
    <a:srgbClr val="766363"/>
    <a:srgbClr val="FFF5EA"/>
    <a:srgbClr val="0032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068" autoAdjust="0"/>
    <p:restoredTop sz="97242"/>
  </p:normalViewPr>
  <p:slideViewPr>
    <p:cSldViewPr snapToGrid="0">
      <p:cViewPr>
        <p:scale>
          <a:sx n="100" d="100"/>
          <a:sy n="100" d="100"/>
        </p:scale>
        <p:origin x="1482" y="324"/>
      </p:cViewPr>
      <p:guideLst>
        <p:guide orient="horz" pos="595"/>
        <p:guide pos="3840"/>
        <p:guide orient="horz" pos="187"/>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47" Type="http://schemas.openxmlformats.org/officeDocument/2006/relationships/customXml" Target="../customXml/item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customXml" Target="../customXml/item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ustomXml" Target="../customXml/item2.xml"/><Relationship Id="rId20" Type="http://schemas.openxmlformats.org/officeDocument/2006/relationships/slide" Target="slides/slide19.xml"/><Relationship Id="rId41" Type="http://schemas.openxmlformats.org/officeDocument/2006/relationships/presProps" Target="presProps.xml"/></Relationships>
</file>

<file path=ppt/diagrams/_rels/data1.xml.rels><?xml version="1.0" encoding="UTF-8" standalone="yes"?>
<Relationships xmlns="http://schemas.openxmlformats.org/package/2006/relationships"><Relationship Id="rId1" Type="http://schemas.openxmlformats.org/officeDocument/2006/relationships/image" Target="../media/image4.jpg"/></Relationships>
</file>

<file path=ppt/diagrams/_rels/drawing1.xml.rels><?xml version="1.0" encoding="UTF-8" standalone="yes"?>
<Relationships xmlns="http://schemas.openxmlformats.org/package/2006/relationships"><Relationship Id="rId1" Type="http://schemas.openxmlformats.org/officeDocument/2006/relationships/image" Target="../media/image4.jp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E07623-C5C9-40D9-9848-40B837F96FD3}" type="doc">
      <dgm:prSet loTypeId="urn:microsoft.com/office/officeart/2008/layout/VerticalCurvedList" loCatId="list" qsTypeId="urn:microsoft.com/office/officeart/2005/8/quickstyle/simple3" qsCatId="simple" csTypeId="urn:microsoft.com/office/officeart/2005/8/colors/colorful5" csCatId="colorful" phldr="1"/>
      <dgm:spPr/>
      <dgm:t>
        <a:bodyPr/>
        <a:lstStyle/>
        <a:p>
          <a:endParaRPr lang="es-ES"/>
        </a:p>
      </dgm:t>
    </dgm:pt>
    <dgm:pt modelId="{3F13A99F-2008-4B73-851E-E8D04BC8D940}">
      <dgm:prSet phldrT="[Texto]" custT="1"/>
      <dgm:spPr/>
      <dgm:t>
        <a:bodyPr/>
        <a:lstStyle/>
        <a:p>
          <a:pPr algn="l"/>
          <a:r>
            <a:rPr lang="es-CO" sz="2000" b="0" dirty="0">
              <a:latin typeface="Calibri" panose="020F0502020204030204" pitchFamily="34" charset="0"/>
              <a:ea typeface="Calibri" panose="020F0502020204030204" pitchFamily="34" charset="0"/>
              <a:cs typeface="Calibri" panose="020F0502020204030204" pitchFamily="34" charset="0"/>
            </a:rPr>
            <a:t>Por diversidad biológica se entiende la variabilidad de organismos vivos de cualquier fuente, incluidos entre otros, los ecosistemas terrestres, marinos y otros ecosistemas acuáticos y los complejos ecológicos de los que forman parte, comprende la diversidad dentro de cada especie, entre las especies y de los </a:t>
          </a:r>
          <a:r>
            <a:rPr lang="es-CO" sz="2000" b="0" dirty="0" smtClean="0">
              <a:latin typeface="Calibri" panose="020F0502020204030204" pitchFamily="34" charset="0"/>
              <a:ea typeface="Calibri" panose="020F0502020204030204" pitchFamily="34" charset="0"/>
              <a:cs typeface="Calibri" panose="020F0502020204030204" pitchFamily="34" charset="0"/>
            </a:rPr>
            <a:t>ecosistemas </a:t>
          </a:r>
          <a:r>
            <a:rPr lang="es-CO" sz="2000" b="0" dirty="0">
              <a:latin typeface="Calibri" panose="020F0502020204030204" pitchFamily="34" charset="0"/>
              <a:ea typeface="Calibri" panose="020F0502020204030204" pitchFamily="34" charset="0"/>
              <a:cs typeface="Calibri" panose="020F0502020204030204" pitchFamily="34" charset="0"/>
            </a:rPr>
            <a:t>(Convenio de Diversidad Biológica, 1992</a:t>
          </a:r>
          <a:r>
            <a:rPr lang="es-CO" sz="2000" b="0" dirty="0" smtClean="0">
              <a:latin typeface="Calibri" panose="020F0502020204030204" pitchFamily="34" charset="0"/>
              <a:ea typeface="Calibri" panose="020F0502020204030204" pitchFamily="34" charset="0"/>
              <a:cs typeface="Calibri" panose="020F0502020204030204" pitchFamily="34" charset="0"/>
            </a:rPr>
            <a:t>),</a:t>
          </a:r>
          <a:endParaRPr lang="es-ES" sz="2000" b="0" dirty="0">
            <a:latin typeface="Calibri" panose="020F0502020204030204" pitchFamily="34" charset="0"/>
            <a:ea typeface="Calibri" panose="020F0502020204030204" pitchFamily="34" charset="0"/>
            <a:cs typeface="Calibri" panose="020F0502020204030204" pitchFamily="34" charset="0"/>
          </a:endParaRPr>
        </a:p>
      </dgm:t>
    </dgm:pt>
    <dgm:pt modelId="{65D3C6A5-E0CC-405F-B001-36E2646B7D43}" type="parTrans" cxnId="{077FA9EE-4712-4562-82FF-EA949C7583A3}">
      <dgm:prSet/>
      <dgm:spPr/>
      <dgm:t>
        <a:bodyPr/>
        <a:lstStyle/>
        <a:p>
          <a:endParaRPr lang="es-ES" sz="1400"/>
        </a:p>
      </dgm:t>
    </dgm:pt>
    <dgm:pt modelId="{32024346-13EC-4800-8F6B-F01503D4E07A}" type="sibTrans" cxnId="{077FA9EE-4712-4562-82FF-EA949C7583A3}">
      <dgm:prSet/>
      <dgm:spPr/>
      <dgm:t>
        <a:bodyPr/>
        <a:lstStyle/>
        <a:p>
          <a:endParaRPr lang="es-ES" sz="1400"/>
        </a:p>
      </dgm:t>
    </dgm:pt>
    <dgm:pt modelId="{63C621B1-9819-4F8B-8E62-DAD6427DA284}" type="pres">
      <dgm:prSet presAssocID="{6CE07623-C5C9-40D9-9848-40B837F96FD3}" presName="Name0" presStyleCnt="0">
        <dgm:presLayoutVars>
          <dgm:chMax val="7"/>
          <dgm:chPref val="7"/>
          <dgm:dir/>
        </dgm:presLayoutVars>
      </dgm:prSet>
      <dgm:spPr/>
      <dgm:t>
        <a:bodyPr/>
        <a:lstStyle/>
        <a:p>
          <a:endParaRPr lang="es-CO"/>
        </a:p>
      </dgm:t>
    </dgm:pt>
    <dgm:pt modelId="{3082EF06-F945-4461-8017-67BB70C000AC}" type="pres">
      <dgm:prSet presAssocID="{6CE07623-C5C9-40D9-9848-40B837F96FD3}" presName="Name1" presStyleCnt="0"/>
      <dgm:spPr/>
    </dgm:pt>
    <dgm:pt modelId="{A7D6A5A2-16A0-4929-A626-979EA0BBB0B3}" type="pres">
      <dgm:prSet presAssocID="{6CE07623-C5C9-40D9-9848-40B837F96FD3}" presName="cycle" presStyleCnt="0"/>
      <dgm:spPr/>
    </dgm:pt>
    <dgm:pt modelId="{94061EE9-9182-4864-8B50-B9833D370B66}" type="pres">
      <dgm:prSet presAssocID="{6CE07623-C5C9-40D9-9848-40B837F96FD3}" presName="srcNode" presStyleLbl="node1" presStyleIdx="0" presStyleCnt="1"/>
      <dgm:spPr/>
    </dgm:pt>
    <dgm:pt modelId="{6398A2B2-EC6C-440F-B712-4C87C3B89C2B}" type="pres">
      <dgm:prSet presAssocID="{6CE07623-C5C9-40D9-9848-40B837F96FD3}" presName="conn" presStyleLbl="parChTrans1D2" presStyleIdx="0" presStyleCnt="1"/>
      <dgm:spPr/>
      <dgm:t>
        <a:bodyPr/>
        <a:lstStyle/>
        <a:p>
          <a:endParaRPr lang="es-CO"/>
        </a:p>
      </dgm:t>
    </dgm:pt>
    <dgm:pt modelId="{38FB5FE1-5AAC-4E28-9A3C-1A82BA94186B}" type="pres">
      <dgm:prSet presAssocID="{6CE07623-C5C9-40D9-9848-40B837F96FD3}" presName="extraNode" presStyleLbl="node1" presStyleIdx="0" presStyleCnt="1"/>
      <dgm:spPr/>
    </dgm:pt>
    <dgm:pt modelId="{AC48F7DB-9C30-441C-8493-F510476A9CE0}" type="pres">
      <dgm:prSet presAssocID="{6CE07623-C5C9-40D9-9848-40B837F96FD3}" presName="dstNode" presStyleLbl="node1" presStyleIdx="0" presStyleCnt="1"/>
      <dgm:spPr/>
    </dgm:pt>
    <dgm:pt modelId="{908A454D-4045-4F89-B081-DE766A467D4E}" type="pres">
      <dgm:prSet presAssocID="{3F13A99F-2008-4B73-851E-E8D04BC8D940}" presName="text_1" presStyleLbl="node1" presStyleIdx="0" presStyleCnt="1" custLinFactNeighborX="-1774" custLinFactNeighborY="2498">
        <dgm:presLayoutVars>
          <dgm:bulletEnabled val="1"/>
        </dgm:presLayoutVars>
      </dgm:prSet>
      <dgm:spPr/>
      <dgm:t>
        <a:bodyPr/>
        <a:lstStyle/>
        <a:p>
          <a:endParaRPr lang="es-CO"/>
        </a:p>
      </dgm:t>
    </dgm:pt>
    <dgm:pt modelId="{95436811-3527-4CB4-B88D-09A044087C27}" type="pres">
      <dgm:prSet presAssocID="{3F13A99F-2008-4B73-851E-E8D04BC8D940}" presName="accent_1" presStyleCnt="0"/>
      <dgm:spPr/>
    </dgm:pt>
    <dgm:pt modelId="{8B160BCC-3473-427C-9CF4-9A245466A0D1}" type="pres">
      <dgm:prSet presAssocID="{3F13A99F-2008-4B73-851E-E8D04BC8D940}" presName="accentRepeatNode" presStyleLbl="solidFgAcc1" presStyleIdx="0" presStyleCnt="1"/>
      <dgm:spPr>
        <a:blipFill dpi="0" rotWithShape="0">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s-ES"/>
        </a:p>
      </dgm:t>
    </dgm:pt>
  </dgm:ptLst>
  <dgm:cxnLst>
    <dgm:cxn modelId="{077FA9EE-4712-4562-82FF-EA949C7583A3}" srcId="{6CE07623-C5C9-40D9-9848-40B837F96FD3}" destId="{3F13A99F-2008-4B73-851E-E8D04BC8D940}" srcOrd="0" destOrd="0" parTransId="{65D3C6A5-E0CC-405F-B001-36E2646B7D43}" sibTransId="{32024346-13EC-4800-8F6B-F01503D4E07A}"/>
    <dgm:cxn modelId="{4E8E07D7-6E45-4F83-B8E9-6CF60676E0F6}" type="presOf" srcId="{6CE07623-C5C9-40D9-9848-40B837F96FD3}" destId="{63C621B1-9819-4F8B-8E62-DAD6427DA284}" srcOrd="0" destOrd="0" presId="urn:microsoft.com/office/officeart/2008/layout/VerticalCurvedList"/>
    <dgm:cxn modelId="{F710679B-0924-4E92-81A7-60F31ACCF6A8}" type="presOf" srcId="{3F13A99F-2008-4B73-851E-E8D04BC8D940}" destId="{908A454D-4045-4F89-B081-DE766A467D4E}" srcOrd="0" destOrd="0" presId="urn:microsoft.com/office/officeart/2008/layout/VerticalCurvedList"/>
    <dgm:cxn modelId="{6792BA1D-5619-43C9-91FE-BCD2DA1FB216}" type="presOf" srcId="{32024346-13EC-4800-8F6B-F01503D4E07A}" destId="{6398A2B2-EC6C-440F-B712-4C87C3B89C2B}" srcOrd="0" destOrd="0" presId="urn:microsoft.com/office/officeart/2008/layout/VerticalCurvedList"/>
    <dgm:cxn modelId="{555FC90E-82AC-4448-9F90-1EB9C573A4DD}" type="presParOf" srcId="{63C621B1-9819-4F8B-8E62-DAD6427DA284}" destId="{3082EF06-F945-4461-8017-67BB70C000AC}" srcOrd="0" destOrd="0" presId="urn:microsoft.com/office/officeart/2008/layout/VerticalCurvedList"/>
    <dgm:cxn modelId="{32C7C538-1F8E-49E9-8892-AA409B5069B7}" type="presParOf" srcId="{3082EF06-F945-4461-8017-67BB70C000AC}" destId="{A7D6A5A2-16A0-4929-A626-979EA0BBB0B3}" srcOrd="0" destOrd="0" presId="urn:microsoft.com/office/officeart/2008/layout/VerticalCurvedList"/>
    <dgm:cxn modelId="{8214B9D8-6608-4CB5-9738-133A7B13CA6B}" type="presParOf" srcId="{A7D6A5A2-16A0-4929-A626-979EA0BBB0B3}" destId="{94061EE9-9182-4864-8B50-B9833D370B66}" srcOrd="0" destOrd="0" presId="urn:microsoft.com/office/officeart/2008/layout/VerticalCurvedList"/>
    <dgm:cxn modelId="{B33AA7E6-6159-4654-AF0B-24ECAFF92CF7}" type="presParOf" srcId="{A7D6A5A2-16A0-4929-A626-979EA0BBB0B3}" destId="{6398A2B2-EC6C-440F-B712-4C87C3B89C2B}" srcOrd="1" destOrd="0" presId="urn:microsoft.com/office/officeart/2008/layout/VerticalCurvedList"/>
    <dgm:cxn modelId="{1AD52EE4-11DA-41A4-8982-47FC0820E6EC}" type="presParOf" srcId="{A7D6A5A2-16A0-4929-A626-979EA0BBB0B3}" destId="{38FB5FE1-5AAC-4E28-9A3C-1A82BA94186B}" srcOrd="2" destOrd="0" presId="urn:microsoft.com/office/officeart/2008/layout/VerticalCurvedList"/>
    <dgm:cxn modelId="{4AB2FCC6-E6DA-4EFB-94BE-83ECA2DB3282}" type="presParOf" srcId="{A7D6A5A2-16A0-4929-A626-979EA0BBB0B3}" destId="{AC48F7DB-9C30-441C-8493-F510476A9CE0}" srcOrd="3" destOrd="0" presId="urn:microsoft.com/office/officeart/2008/layout/VerticalCurvedList"/>
    <dgm:cxn modelId="{5D80AB68-9BBA-49A3-8FFF-FD70B5B47958}" type="presParOf" srcId="{3082EF06-F945-4461-8017-67BB70C000AC}" destId="{908A454D-4045-4F89-B081-DE766A467D4E}" srcOrd="1" destOrd="0" presId="urn:microsoft.com/office/officeart/2008/layout/VerticalCurvedList"/>
    <dgm:cxn modelId="{1ED37E42-FF50-4E19-A5E3-43750C03D946}" type="presParOf" srcId="{3082EF06-F945-4461-8017-67BB70C000AC}" destId="{95436811-3527-4CB4-B88D-09A044087C27}" srcOrd="2" destOrd="0" presId="urn:microsoft.com/office/officeart/2008/layout/VerticalCurvedList"/>
    <dgm:cxn modelId="{02902C2C-E2C0-40EE-9588-CBE9B13ECA6C}" type="presParOf" srcId="{95436811-3527-4CB4-B88D-09A044087C27}" destId="{8B160BCC-3473-427C-9CF4-9A245466A0D1}"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9E1214-7629-5A4D-AC08-50BB5ADEE584}" type="doc">
      <dgm:prSet loTypeId="urn:microsoft.com/office/officeart/2008/layout/HorizontalMultiLevelHierarchy" loCatId="" qsTypeId="urn:microsoft.com/office/officeart/2005/8/quickstyle/simple4" qsCatId="simple" csTypeId="urn:microsoft.com/office/officeart/2005/8/colors/accent1_2" csCatId="accent1" phldr="1"/>
      <dgm:spPr/>
      <dgm:t>
        <a:bodyPr/>
        <a:lstStyle/>
        <a:p>
          <a:endParaRPr lang="es-ES"/>
        </a:p>
      </dgm:t>
    </dgm:pt>
    <dgm:pt modelId="{4D1720BB-7AAC-1446-87A8-D568E6FD45E5}">
      <dgm:prSet phldrT="[Texto]"/>
      <dgm:spPr/>
      <dgm:t>
        <a:bodyPr/>
        <a:lstStyle/>
        <a:p>
          <a:r>
            <a:rPr lang="es-ES" dirty="0" smtClean="0"/>
            <a:t>Ecosistemas estratégicos de Colombia</a:t>
          </a:r>
          <a:endParaRPr lang="es-ES" dirty="0"/>
        </a:p>
      </dgm:t>
    </dgm:pt>
    <dgm:pt modelId="{59CABFEE-E847-3D4B-8558-0ED7145686EF}" type="parTrans" cxnId="{CF07D112-9E08-754A-8C60-3931767F3D45}">
      <dgm:prSet/>
      <dgm:spPr/>
      <dgm:t>
        <a:bodyPr/>
        <a:lstStyle/>
        <a:p>
          <a:endParaRPr lang="es-ES"/>
        </a:p>
      </dgm:t>
    </dgm:pt>
    <dgm:pt modelId="{08DCCCA3-ADC4-DF4A-84EC-C0FC80251784}" type="sibTrans" cxnId="{CF07D112-9E08-754A-8C60-3931767F3D45}">
      <dgm:prSet/>
      <dgm:spPr/>
      <dgm:t>
        <a:bodyPr/>
        <a:lstStyle/>
        <a:p>
          <a:endParaRPr lang="es-ES"/>
        </a:p>
      </dgm:t>
    </dgm:pt>
    <dgm:pt modelId="{24D6C065-8CB4-1446-8EA3-607E1DA346DC}">
      <dgm:prSet phldrT="[Texto]"/>
      <dgm:spPr/>
      <dgm:t>
        <a:bodyPr/>
        <a:lstStyle/>
        <a:p>
          <a:r>
            <a:rPr lang="es-ES" dirty="0"/>
            <a:t>Páramos 1,7 %</a:t>
          </a:r>
        </a:p>
      </dgm:t>
    </dgm:pt>
    <dgm:pt modelId="{3E9460B4-DB61-5943-91DF-3501ECA30BB6}" type="parTrans" cxnId="{FEE3B8CE-C32C-F341-A86C-6CA5F6B35C9B}">
      <dgm:prSet/>
      <dgm:spPr/>
      <dgm:t>
        <a:bodyPr/>
        <a:lstStyle/>
        <a:p>
          <a:endParaRPr lang="es-ES" dirty="0"/>
        </a:p>
      </dgm:t>
    </dgm:pt>
    <dgm:pt modelId="{244E2390-16D6-9148-B7F6-7BB29EE96404}" type="sibTrans" cxnId="{FEE3B8CE-C32C-F341-A86C-6CA5F6B35C9B}">
      <dgm:prSet/>
      <dgm:spPr/>
      <dgm:t>
        <a:bodyPr/>
        <a:lstStyle/>
        <a:p>
          <a:endParaRPr lang="es-ES"/>
        </a:p>
      </dgm:t>
    </dgm:pt>
    <dgm:pt modelId="{A5469B25-AA22-674C-ABF0-C087A39521D9}">
      <dgm:prSet phldrT="[Texto]"/>
      <dgm:spPr/>
      <dgm:t>
        <a:bodyPr/>
        <a:lstStyle/>
        <a:p>
          <a:r>
            <a:rPr lang="es-ES" dirty="0"/>
            <a:t>Bosques </a:t>
          </a:r>
          <a:r>
            <a:rPr lang="es-ES" dirty="0" smtClean="0"/>
            <a:t>Húmedos tropicales </a:t>
          </a:r>
          <a:r>
            <a:rPr lang="es-ES" dirty="0"/>
            <a:t>44%</a:t>
          </a:r>
        </a:p>
      </dgm:t>
    </dgm:pt>
    <dgm:pt modelId="{065886EF-5325-B141-A533-0B86E4F6CF0C}" type="parTrans" cxnId="{FAFD0A4C-C1B1-284C-93DC-61A9DA33B53D}">
      <dgm:prSet/>
      <dgm:spPr/>
      <dgm:t>
        <a:bodyPr/>
        <a:lstStyle/>
        <a:p>
          <a:endParaRPr lang="es-ES" dirty="0"/>
        </a:p>
      </dgm:t>
    </dgm:pt>
    <dgm:pt modelId="{0E650D17-AC9A-E449-A828-86F483BAFEE3}" type="sibTrans" cxnId="{FAFD0A4C-C1B1-284C-93DC-61A9DA33B53D}">
      <dgm:prSet/>
      <dgm:spPr/>
      <dgm:t>
        <a:bodyPr/>
        <a:lstStyle/>
        <a:p>
          <a:endParaRPr lang="es-ES"/>
        </a:p>
      </dgm:t>
    </dgm:pt>
    <dgm:pt modelId="{0EAD6C3A-443C-7041-B7C7-CB2EA8CDE69C}">
      <dgm:prSet/>
      <dgm:spPr/>
      <dgm:t>
        <a:bodyPr/>
        <a:lstStyle/>
        <a:p>
          <a:r>
            <a:rPr lang="es-ES" dirty="0"/>
            <a:t>Zonas secas tropicales 21,5 %</a:t>
          </a:r>
        </a:p>
      </dgm:t>
    </dgm:pt>
    <dgm:pt modelId="{BFE96A04-42A8-9E47-97C6-981651ECD53E}" type="parTrans" cxnId="{FCF6C099-53F8-5649-8589-4D9B2B8D836C}">
      <dgm:prSet/>
      <dgm:spPr/>
      <dgm:t>
        <a:bodyPr/>
        <a:lstStyle/>
        <a:p>
          <a:endParaRPr lang="es-ES" dirty="0"/>
        </a:p>
      </dgm:t>
    </dgm:pt>
    <dgm:pt modelId="{868D1902-238C-294F-82C3-3A7C77ACFE91}" type="sibTrans" cxnId="{FCF6C099-53F8-5649-8589-4D9B2B8D836C}">
      <dgm:prSet/>
      <dgm:spPr/>
      <dgm:t>
        <a:bodyPr/>
        <a:lstStyle/>
        <a:p>
          <a:endParaRPr lang="es-ES"/>
        </a:p>
      </dgm:t>
    </dgm:pt>
    <dgm:pt modelId="{D6EE2925-2C49-F644-877B-F8EA26B2C74E}">
      <dgm:prSet/>
      <dgm:spPr/>
      <dgm:t>
        <a:bodyPr/>
        <a:lstStyle/>
        <a:p>
          <a:r>
            <a:rPr lang="es-ES" dirty="0"/>
            <a:t>Bosques Andino 8.56 %</a:t>
          </a:r>
        </a:p>
      </dgm:t>
    </dgm:pt>
    <dgm:pt modelId="{1B25D060-DBC0-F148-BB7D-1BCB89B885E7}" type="parTrans" cxnId="{9EB76228-E235-A044-8CA1-652AA1D1093D}">
      <dgm:prSet/>
      <dgm:spPr/>
      <dgm:t>
        <a:bodyPr/>
        <a:lstStyle/>
        <a:p>
          <a:endParaRPr lang="es-ES" dirty="0"/>
        </a:p>
      </dgm:t>
    </dgm:pt>
    <dgm:pt modelId="{659C7C24-A827-8E42-9540-89DDD3927471}" type="sibTrans" cxnId="{9EB76228-E235-A044-8CA1-652AA1D1093D}">
      <dgm:prSet/>
      <dgm:spPr/>
      <dgm:t>
        <a:bodyPr/>
        <a:lstStyle/>
        <a:p>
          <a:endParaRPr lang="es-ES"/>
        </a:p>
      </dgm:t>
    </dgm:pt>
    <dgm:pt modelId="{FEFFBD8F-04A2-4077-864C-DE236062C0E9}">
      <dgm:prSet/>
      <dgm:spPr/>
      <dgm:t>
        <a:bodyPr/>
        <a:lstStyle/>
        <a:p>
          <a:r>
            <a:rPr lang="es-ES" dirty="0"/>
            <a:t>Humedales 2.7 %</a:t>
          </a:r>
        </a:p>
      </dgm:t>
    </dgm:pt>
    <dgm:pt modelId="{6C1E12B4-604A-4062-A65D-8AE26425FC2D}" type="parTrans" cxnId="{F74383CF-B852-44B2-A819-6F2F39C1F191}">
      <dgm:prSet/>
      <dgm:spPr/>
      <dgm:t>
        <a:bodyPr/>
        <a:lstStyle/>
        <a:p>
          <a:endParaRPr lang="es-CO" dirty="0"/>
        </a:p>
      </dgm:t>
    </dgm:pt>
    <dgm:pt modelId="{951EEF50-5AD1-48C4-AB41-892995BB8471}" type="sibTrans" cxnId="{F74383CF-B852-44B2-A819-6F2F39C1F191}">
      <dgm:prSet/>
      <dgm:spPr/>
      <dgm:t>
        <a:bodyPr/>
        <a:lstStyle/>
        <a:p>
          <a:endParaRPr lang="es-CO"/>
        </a:p>
      </dgm:t>
    </dgm:pt>
    <dgm:pt modelId="{3D965129-BC60-4BA5-AD4F-72FEAC2061D9}">
      <dgm:prSet/>
      <dgm:spPr/>
      <dgm:t>
        <a:bodyPr/>
        <a:lstStyle/>
        <a:p>
          <a:r>
            <a:rPr lang="es-ES" dirty="0"/>
            <a:t>Manglares 0.3%</a:t>
          </a:r>
        </a:p>
      </dgm:t>
    </dgm:pt>
    <dgm:pt modelId="{1A1A3A1B-A90F-43CF-BD93-0F627577FC69}" type="parTrans" cxnId="{E1CAEA3A-0796-4E8F-83BE-CA83A8662459}">
      <dgm:prSet/>
      <dgm:spPr/>
      <dgm:t>
        <a:bodyPr/>
        <a:lstStyle/>
        <a:p>
          <a:endParaRPr lang="es-CO" dirty="0"/>
        </a:p>
      </dgm:t>
    </dgm:pt>
    <dgm:pt modelId="{0A0FD3F6-53C9-4434-A3A3-BCA18251D82D}" type="sibTrans" cxnId="{E1CAEA3A-0796-4E8F-83BE-CA83A8662459}">
      <dgm:prSet/>
      <dgm:spPr/>
      <dgm:t>
        <a:bodyPr/>
        <a:lstStyle/>
        <a:p>
          <a:endParaRPr lang="es-CO"/>
        </a:p>
      </dgm:t>
    </dgm:pt>
    <dgm:pt modelId="{C9A8649A-AF7F-9344-8E51-210AA321A9DE}" type="pres">
      <dgm:prSet presAssocID="{3E9E1214-7629-5A4D-AC08-50BB5ADEE584}" presName="Name0" presStyleCnt="0">
        <dgm:presLayoutVars>
          <dgm:chPref val="1"/>
          <dgm:dir/>
          <dgm:animOne val="branch"/>
          <dgm:animLvl val="lvl"/>
          <dgm:resizeHandles val="exact"/>
        </dgm:presLayoutVars>
      </dgm:prSet>
      <dgm:spPr/>
      <dgm:t>
        <a:bodyPr/>
        <a:lstStyle/>
        <a:p>
          <a:endParaRPr lang="es-CO"/>
        </a:p>
      </dgm:t>
    </dgm:pt>
    <dgm:pt modelId="{93AEA8E1-4EEF-744C-ADDA-08524818F413}" type="pres">
      <dgm:prSet presAssocID="{4D1720BB-7AAC-1446-87A8-D568E6FD45E5}" presName="root1" presStyleCnt="0"/>
      <dgm:spPr/>
    </dgm:pt>
    <dgm:pt modelId="{F95BF404-9153-5F4A-9542-E57E3AEF0E2F}" type="pres">
      <dgm:prSet presAssocID="{4D1720BB-7AAC-1446-87A8-D568E6FD45E5}" presName="LevelOneTextNode" presStyleLbl="node0" presStyleIdx="0" presStyleCnt="1">
        <dgm:presLayoutVars>
          <dgm:chPref val="3"/>
        </dgm:presLayoutVars>
      </dgm:prSet>
      <dgm:spPr/>
      <dgm:t>
        <a:bodyPr/>
        <a:lstStyle/>
        <a:p>
          <a:endParaRPr lang="es-CO"/>
        </a:p>
      </dgm:t>
    </dgm:pt>
    <dgm:pt modelId="{5A4F8F87-F819-DC49-9878-F8AF8B62035C}" type="pres">
      <dgm:prSet presAssocID="{4D1720BB-7AAC-1446-87A8-D568E6FD45E5}" presName="level2hierChild" presStyleCnt="0"/>
      <dgm:spPr/>
    </dgm:pt>
    <dgm:pt modelId="{D7217C3A-DB93-8747-82B5-E72A7AE2F735}" type="pres">
      <dgm:prSet presAssocID="{3E9460B4-DB61-5943-91DF-3501ECA30BB6}" presName="conn2-1" presStyleLbl="parChTrans1D2" presStyleIdx="0" presStyleCnt="6"/>
      <dgm:spPr/>
      <dgm:t>
        <a:bodyPr/>
        <a:lstStyle/>
        <a:p>
          <a:endParaRPr lang="es-CO"/>
        </a:p>
      </dgm:t>
    </dgm:pt>
    <dgm:pt modelId="{05DDD7B9-01D0-CE41-B8A3-5DEEDCA5A4BF}" type="pres">
      <dgm:prSet presAssocID="{3E9460B4-DB61-5943-91DF-3501ECA30BB6}" presName="connTx" presStyleLbl="parChTrans1D2" presStyleIdx="0" presStyleCnt="6"/>
      <dgm:spPr/>
      <dgm:t>
        <a:bodyPr/>
        <a:lstStyle/>
        <a:p>
          <a:endParaRPr lang="es-CO"/>
        </a:p>
      </dgm:t>
    </dgm:pt>
    <dgm:pt modelId="{7B3D18B9-909A-A144-A36E-E22915B8D94F}" type="pres">
      <dgm:prSet presAssocID="{24D6C065-8CB4-1446-8EA3-607E1DA346DC}" presName="root2" presStyleCnt="0"/>
      <dgm:spPr/>
    </dgm:pt>
    <dgm:pt modelId="{ED0ABC42-0843-B94C-84A6-442D13CE605C}" type="pres">
      <dgm:prSet presAssocID="{24D6C065-8CB4-1446-8EA3-607E1DA346DC}" presName="LevelTwoTextNode" presStyleLbl="node2" presStyleIdx="0" presStyleCnt="6">
        <dgm:presLayoutVars>
          <dgm:chPref val="3"/>
        </dgm:presLayoutVars>
      </dgm:prSet>
      <dgm:spPr/>
      <dgm:t>
        <a:bodyPr/>
        <a:lstStyle/>
        <a:p>
          <a:endParaRPr lang="es-CO"/>
        </a:p>
      </dgm:t>
    </dgm:pt>
    <dgm:pt modelId="{059EA522-9A72-EB4F-9F6F-5C8EE3BBE614}" type="pres">
      <dgm:prSet presAssocID="{24D6C065-8CB4-1446-8EA3-607E1DA346DC}" presName="level3hierChild" presStyleCnt="0"/>
      <dgm:spPr/>
    </dgm:pt>
    <dgm:pt modelId="{032281BE-A989-7B44-B9F4-796832C1D69E}" type="pres">
      <dgm:prSet presAssocID="{065886EF-5325-B141-A533-0B86E4F6CF0C}" presName="conn2-1" presStyleLbl="parChTrans1D2" presStyleIdx="1" presStyleCnt="6"/>
      <dgm:spPr/>
      <dgm:t>
        <a:bodyPr/>
        <a:lstStyle/>
        <a:p>
          <a:endParaRPr lang="es-CO"/>
        </a:p>
      </dgm:t>
    </dgm:pt>
    <dgm:pt modelId="{8D5EBDC3-745F-E74C-86C6-56EABD5B88B1}" type="pres">
      <dgm:prSet presAssocID="{065886EF-5325-B141-A533-0B86E4F6CF0C}" presName="connTx" presStyleLbl="parChTrans1D2" presStyleIdx="1" presStyleCnt="6"/>
      <dgm:spPr/>
      <dgm:t>
        <a:bodyPr/>
        <a:lstStyle/>
        <a:p>
          <a:endParaRPr lang="es-CO"/>
        </a:p>
      </dgm:t>
    </dgm:pt>
    <dgm:pt modelId="{D8116A9F-2162-DA47-BB8A-8561EA617B2E}" type="pres">
      <dgm:prSet presAssocID="{A5469B25-AA22-674C-ABF0-C087A39521D9}" presName="root2" presStyleCnt="0"/>
      <dgm:spPr/>
    </dgm:pt>
    <dgm:pt modelId="{3E7582AE-FF86-1945-AF27-06A2883D3AF0}" type="pres">
      <dgm:prSet presAssocID="{A5469B25-AA22-674C-ABF0-C087A39521D9}" presName="LevelTwoTextNode" presStyleLbl="node2" presStyleIdx="1" presStyleCnt="6">
        <dgm:presLayoutVars>
          <dgm:chPref val="3"/>
        </dgm:presLayoutVars>
      </dgm:prSet>
      <dgm:spPr/>
      <dgm:t>
        <a:bodyPr/>
        <a:lstStyle/>
        <a:p>
          <a:endParaRPr lang="es-CO"/>
        </a:p>
      </dgm:t>
    </dgm:pt>
    <dgm:pt modelId="{F6CC7614-062C-3840-9CE5-E29F65CA3162}" type="pres">
      <dgm:prSet presAssocID="{A5469B25-AA22-674C-ABF0-C087A39521D9}" presName="level3hierChild" presStyleCnt="0"/>
      <dgm:spPr/>
    </dgm:pt>
    <dgm:pt modelId="{64804ED8-E192-A546-86D5-F71206C54B9B}" type="pres">
      <dgm:prSet presAssocID="{BFE96A04-42A8-9E47-97C6-981651ECD53E}" presName="conn2-1" presStyleLbl="parChTrans1D2" presStyleIdx="2" presStyleCnt="6"/>
      <dgm:spPr/>
      <dgm:t>
        <a:bodyPr/>
        <a:lstStyle/>
        <a:p>
          <a:endParaRPr lang="es-CO"/>
        </a:p>
      </dgm:t>
    </dgm:pt>
    <dgm:pt modelId="{574B9888-D6BE-3B4D-B7FC-5044AF69EB2A}" type="pres">
      <dgm:prSet presAssocID="{BFE96A04-42A8-9E47-97C6-981651ECD53E}" presName="connTx" presStyleLbl="parChTrans1D2" presStyleIdx="2" presStyleCnt="6"/>
      <dgm:spPr/>
      <dgm:t>
        <a:bodyPr/>
        <a:lstStyle/>
        <a:p>
          <a:endParaRPr lang="es-CO"/>
        </a:p>
      </dgm:t>
    </dgm:pt>
    <dgm:pt modelId="{8A0E54C7-8615-3648-983A-484A023F5039}" type="pres">
      <dgm:prSet presAssocID="{0EAD6C3A-443C-7041-B7C7-CB2EA8CDE69C}" presName="root2" presStyleCnt="0"/>
      <dgm:spPr/>
    </dgm:pt>
    <dgm:pt modelId="{BBBA85DA-A897-7146-8047-39A33930ECAE}" type="pres">
      <dgm:prSet presAssocID="{0EAD6C3A-443C-7041-B7C7-CB2EA8CDE69C}" presName="LevelTwoTextNode" presStyleLbl="node2" presStyleIdx="2" presStyleCnt="6">
        <dgm:presLayoutVars>
          <dgm:chPref val="3"/>
        </dgm:presLayoutVars>
      </dgm:prSet>
      <dgm:spPr/>
      <dgm:t>
        <a:bodyPr/>
        <a:lstStyle/>
        <a:p>
          <a:endParaRPr lang="es-CO"/>
        </a:p>
      </dgm:t>
    </dgm:pt>
    <dgm:pt modelId="{8658845B-731C-F146-8B86-6F4D7183FA69}" type="pres">
      <dgm:prSet presAssocID="{0EAD6C3A-443C-7041-B7C7-CB2EA8CDE69C}" presName="level3hierChild" presStyleCnt="0"/>
      <dgm:spPr/>
    </dgm:pt>
    <dgm:pt modelId="{89C22801-B703-9147-A75C-07F6C0A57288}" type="pres">
      <dgm:prSet presAssocID="{1B25D060-DBC0-F148-BB7D-1BCB89B885E7}" presName="conn2-1" presStyleLbl="parChTrans1D2" presStyleIdx="3" presStyleCnt="6"/>
      <dgm:spPr/>
      <dgm:t>
        <a:bodyPr/>
        <a:lstStyle/>
        <a:p>
          <a:endParaRPr lang="es-CO"/>
        </a:p>
      </dgm:t>
    </dgm:pt>
    <dgm:pt modelId="{724D814D-EF08-D843-A557-8F900450FB78}" type="pres">
      <dgm:prSet presAssocID="{1B25D060-DBC0-F148-BB7D-1BCB89B885E7}" presName="connTx" presStyleLbl="parChTrans1D2" presStyleIdx="3" presStyleCnt="6"/>
      <dgm:spPr/>
      <dgm:t>
        <a:bodyPr/>
        <a:lstStyle/>
        <a:p>
          <a:endParaRPr lang="es-CO"/>
        </a:p>
      </dgm:t>
    </dgm:pt>
    <dgm:pt modelId="{A76AB435-F2E7-8B48-8931-7EE525444108}" type="pres">
      <dgm:prSet presAssocID="{D6EE2925-2C49-F644-877B-F8EA26B2C74E}" presName="root2" presStyleCnt="0"/>
      <dgm:spPr/>
    </dgm:pt>
    <dgm:pt modelId="{092C313D-1CFA-A349-A115-C75965EFCED6}" type="pres">
      <dgm:prSet presAssocID="{D6EE2925-2C49-F644-877B-F8EA26B2C74E}" presName="LevelTwoTextNode" presStyleLbl="node2" presStyleIdx="3" presStyleCnt="6">
        <dgm:presLayoutVars>
          <dgm:chPref val="3"/>
        </dgm:presLayoutVars>
      </dgm:prSet>
      <dgm:spPr/>
      <dgm:t>
        <a:bodyPr/>
        <a:lstStyle/>
        <a:p>
          <a:endParaRPr lang="es-CO"/>
        </a:p>
      </dgm:t>
    </dgm:pt>
    <dgm:pt modelId="{C97F5687-1395-4F43-915B-F418F16A7100}" type="pres">
      <dgm:prSet presAssocID="{D6EE2925-2C49-F644-877B-F8EA26B2C74E}" presName="level3hierChild" presStyleCnt="0"/>
      <dgm:spPr/>
    </dgm:pt>
    <dgm:pt modelId="{2FEF6F90-55CF-4B28-8502-05A74CF468A2}" type="pres">
      <dgm:prSet presAssocID="{6C1E12B4-604A-4062-A65D-8AE26425FC2D}" presName="conn2-1" presStyleLbl="parChTrans1D2" presStyleIdx="4" presStyleCnt="6"/>
      <dgm:spPr/>
      <dgm:t>
        <a:bodyPr/>
        <a:lstStyle/>
        <a:p>
          <a:endParaRPr lang="es-CO"/>
        </a:p>
      </dgm:t>
    </dgm:pt>
    <dgm:pt modelId="{7FD014B8-987D-4CB0-9D6D-3B0CCF6A07DF}" type="pres">
      <dgm:prSet presAssocID="{6C1E12B4-604A-4062-A65D-8AE26425FC2D}" presName="connTx" presStyleLbl="parChTrans1D2" presStyleIdx="4" presStyleCnt="6"/>
      <dgm:spPr/>
      <dgm:t>
        <a:bodyPr/>
        <a:lstStyle/>
        <a:p>
          <a:endParaRPr lang="es-CO"/>
        </a:p>
      </dgm:t>
    </dgm:pt>
    <dgm:pt modelId="{AA3CA3D7-A3D9-4231-921D-D01B868A7C87}" type="pres">
      <dgm:prSet presAssocID="{FEFFBD8F-04A2-4077-864C-DE236062C0E9}" presName="root2" presStyleCnt="0"/>
      <dgm:spPr/>
    </dgm:pt>
    <dgm:pt modelId="{55061DE6-00A2-4FEC-A77B-7856E1C87544}" type="pres">
      <dgm:prSet presAssocID="{FEFFBD8F-04A2-4077-864C-DE236062C0E9}" presName="LevelTwoTextNode" presStyleLbl="node2" presStyleIdx="4" presStyleCnt="6">
        <dgm:presLayoutVars>
          <dgm:chPref val="3"/>
        </dgm:presLayoutVars>
      </dgm:prSet>
      <dgm:spPr/>
      <dgm:t>
        <a:bodyPr/>
        <a:lstStyle/>
        <a:p>
          <a:endParaRPr lang="es-CO"/>
        </a:p>
      </dgm:t>
    </dgm:pt>
    <dgm:pt modelId="{C44F4503-7B9D-4ADA-AD44-B4F46F58AAED}" type="pres">
      <dgm:prSet presAssocID="{FEFFBD8F-04A2-4077-864C-DE236062C0E9}" presName="level3hierChild" presStyleCnt="0"/>
      <dgm:spPr/>
    </dgm:pt>
    <dgm:pt modelId="{4AED365E-98A8-4ED0-B0F3-B0554DAFD04B}" type="pres">
      <dgm:prSet presAssocID="{1A1A3A1B-A90F-43CF-BD93-0F627577FC69}" presName="conn2-1" presStyleLbl="parChTrans1D2" presStyleIdx="5" presStyleCnt="6"/>
      <dgm:spPr/>
      <dgm:t>
        <a:bodyPr/>
        <a:lstStyle/>
        <a:p>
          <a:endParaRPr lang="es-CO"/>
        </a:p>
      </dgm:t>
    </dgm:pt>
    <dgm:pt modelId="{B6A3D8A9-ACD8-48AF-961E-D5FCDC72B880}" type="pres">
      <dgm:prSet presAssocID="{1A1A3A1B-A90F-43CF-BD93-0F627577FC69}" presName="connTx" presStyleLbl="parChTrans1D2" presStyleIdx="5" presStyleCnt="6"/>
      <dgm:spPr/>
      <dgm:t>
        <a:bodyPr/>
        <a:lstStyle/>
        <a:p>
          <a:endParaRPr lang="es-CO"/>
        </a:p>
      </dgm:t>
    </dgm:pt>
    <dgm:pt modelId="{B11CC362-1BE2-41F8-9D58-9CD8EAB833FD}" type="pres">
      <dgm:prSet presAssocID="{3D965129-BC60-4BA5-AD4F-72FEAC2061D9}" presName="root2" presStyleCnt="0"/>
      <dgm:spPr/>
    </dgm:pt>
    <dgm:pt modelId="{7121C092-09F0-4AFA-B8D9-54880B7AA771}" type="pres">
      <dgm:prSet presAssocID="{3D965129-BC60-4BA5-AD4F-72FEAC2061D9}" presName="LevelTwoTextNode" presStyleLbl="node2" presStyleIdx="5" presStyleCnt="6">
        <dgm:presLayoutVars>
          <dgm:chPref val="3"/>
        </dgm:presLayoutVars>
      </dgm:prSet>
      <dgm:spPr/>
      <dgm:t>
        <a:bodyPr/>
        <a:lstStyle/>
        <a:p>
          <a:endParaRPr lang="es-CO"/>
        </a:p>
      </dgm:t>
    </dgm:pt>
    <dgm:pt modelId="{40AC201B-0C7E-4FF4-821D-C7DC07BF875C}" type="pres">
      <dgm:prSet presAssocID="{3D965129-BC60-4BA5-AD4F-72FEAC2061D9}" presName="level3hierChild" presStyleCnt="0"/>
      <dgm:spPr/>
    </dgm:pt>
  </dgm:ptLst>
  <dgm:cxnLst>
    <dgm:cxn modelId="{FAFD0A4C-C1B1-284C-93DC-61A9DA33B53D}" srcId="{4D1720BB-7AAC-1446-87A8-D568E6FD45E5}" destId="{A5469B25-AA22-674C-ABF0-C087A39521D9}" srcOrd="1" destOrd="0" parTransId="{065886EF-5325-B141-A533-0B86E4F6CF0C}" sibTransId="{0E650D17-AC9A-E449-A828-86F483BAFEE3}"/>
    <dgm:cxn modelId="{913DFD3C-D82A-4007-8437-E9AC82A6A6D5}" type="presOf" srcId="{3E9460B4-DB61-5943-91DF-3501ECA30BB6}" destId="{D7217C3A-DB93-8747-82B5-E72A7AE2F735}" srcOrd="0" destOrd="0" presId="urn:microsoft.com/office/officeart/2008/layout/HorizontalMultiLevelHierarchy"/>
    <dgm:cxn modelId="{F09A7A78-69ED-43D2-A62C-DA9922107CE9}" type="presOf" srcId="{BFE96A04-42A8-9E47-97C6-981651ECD53E}" destId="{64804ED8-E192-A546-86D5-F71206C54B9B}" srcOrd="0" destOrd="0" presId="urn:microsoft.com/office/officeart/2008/layout/HorizontalMultiLevelHierarchy"/>
    <dgm:cxn modelId="{CF07D112-9E08-754A-8C60-3931767F3D45}" srcId="{3E9E1214-7629-5A4D-AC08-50BB5ADEE584}" destId="{4D1720BB-7AAC-1446-87A8-D568E6FD45E5}" srcOrd="0" destOrd="0" parTransId="{59CABFEE-E847-3D4B-8558-0ED7145686EF}" sibTransId="{08DCCCA3-ADC4-DF4A-84EC-C0FC80251784}"/>
    <dgm:cxn modelId="{C59C67EF-AC9E-4588-A526-D6EF42B3791B}" type="presOf" srcId="{0EAD6C3A-443C-7041-B7C7-CB2EA8CDE69C}" destId="{BBBA85DA-A897-7146-8047-39A33930ECAE}" srcOrd="0" destOrd="0" presId="urn:microsoft.com/office/officeart/2008/layout/HorizontalMultiLevelHierarchy"/>
    <dgm:cxn modelId="{1E1E1462-8161-479D-ACE7-0FA14CF20110}" type="presOf" srcId="{A5469B25-AA22-674C-ABF0-C087A39521D9}" destId="{3E7582AE-FF86-1945-AF27-06A2883D3AF0}" srcOrd="0" destOrd="0" presId="urn:microsoft.com/office/officeart/2008/layout/HorizontalMultiLevelHierarchy"/>
    <dgm:cxn modelId="{296FA794-2230-4903-BF89-6EDB98D82097}" type="presOf" srcId="{065886EF-5325-B141-A533-0B86E4F6CF0C}" destId="{8D5EBDC3-745F-E74C-86C6-56EABD5B88B1}" srcOrd="1" destOrd="0" presId="urn:microsoft.com/office/officeart/2008/layout/HorizontalMultiLevelHierarchy"/>
    <dgm:cxn modelId="{8B5F03D7-C259-49CC-9AFD-74C42BDFBBFE}" type="presOf" srcId="{3E9460B4-DB61-5943-91DF-3501ECA30BB6}" destId="{05DDD7B9-01D0-CE41-B8A3-5DEEDCA5A4BF}" srcOrd="1" destOrd="0" presId="urn:microsoft.com/office/officeart/2008/layout/HorizontalMultiLevelHierarchy"/>
    <dgm:cxn modelId="{FEE3B8CE-C32C-F341-A86C-6CA5F6B35C9B}" srcId="{4D1720BB-7AAC-1446-87A8-D568E6FD45E5}" destId="{24D6C065-8CB4-1446-8EA3-607E1DA346DC}" srcOrd="0" destOrd="0" parTransId="{3E9460B4-DB61-5943-91DF-3501ECA30BB6}" sibTransId="{244E2390-16D6-9148-B7F6-7BB29EE96404}"/>
    <dgm:cxn modelId="{BD04282E-CEB3-43C3-B46A-D565AF1B0890}" type="presOf" srcId="{BFE96A04-42A8-9E47-97C6-981651ECD53E}" destId="{574B9888-D6BE-3B4D-B7FC-5044AF69EB2A}" srcOrd="1" destOrd="0" presId="urn:microsoft.com/office/officeart/2008/layout/HorizontalMultiLevelHierarchy"/>
    <dgm:cxn modelId="{A8582319-94FA-407F-AAE3-D68C6F35DC2D}" type="presOf" srcId="{1B25D060-DBC0-F148-BB7D-1BCB89B885E7}" destId="{89C22801-B703-9147-A75C-07F6C0A57288}" srcOrd="0" destOrd="0" presId="urn:microsoft.com/office/officeart/2008/layout/HorizontalMultiLevelHierarchy"/>
    <dgm:cxn modelId="{E247DA86-3EA8-4928-81FF-B0F75417937B}" type="presOf" srcId="{3E9E1214-7629-5A4D-AC08-50BB5ADEE584}" destId="{C9A8649A-AF7F-9344-8E51-210AA321A9DE}" srcOrd="0" destOrd="0" presId="urn:microsoft.com/office/officeart/2008/layout/HorizontalMultiLevelHierarchy"/>
    <dgm:cxn modelId="{55028687-8F86-4EBC-8CE6-4E07587AD9B7}" type="presOf" srcId="{1B25D060-DBC0-F148-BB7D-1BCB89B885E7}" destId="{724D814D-EF08-D843-A557-8F900450FB78}" srcOrd="1" destOrd="0" presId="urn:microsoft.com/office/officeart/2008/layout/HorizontalMultiLevelHierarchy"/>
    <dgm:cxn modelId="{A4B9FC57-35F2-4FC1-8EEC-D5D3C147E203}" type="presOf" srcId="{6C1E12B4-604A-4062-A65D-8AE26425FC2D}" destId="{2FEF6F90-55CF-4B28-8502-05A74CF468A2}" srcOrd="0" destOrd="0" presId="urn:microsoft.com/office/officeart/2008/layout/HorizontalMultiLevelHierarchy"/>
    <dgm:cxn modelId="{FCF6C099-53F8-5649-8589-4D9B2B8D836C}" srcId="{4D1720BB-7AAC-1446-87A8-D568E6FD45E5}" destId="{0EAD6C3A-443C-7041-B7C7-CB2EA8CDE69C}" srcOrd="2" destOrd="0" parTransId="{BFE96A04-42A8-9E47-97C6-981651ECD53E}" sibTransId="{868D1902-238C-294F-82C3-3A7C77ACFE91}"/>
    <dgm:cxn modelId="{9EB76228-E235-A044-8CA1-652AA1D1093D}" srcId="{4D1720BB-7AAC-1446-87A8-D568E6FD45E5}" destId="{D6EE2925-2C49-F644-877B-F8EA26B2C74E}" srcOrd="3" destOrd="0" parTransId="{1B25D060-DBC0-F148-BB7D-1BCB89B885E7}" sibTransId="{659C7C24-A827-8E42-9540-89DDD3927471}"/>
    <dgm:cxn modelId="{9756064F-3600-47B1-A374-E91CC881A534}" type="presOf" srcId="{24D6C065-8CB4-1446-8EA3-607E1DA346DC}" destId="{ED0ABC42-0843-B94C-84A6-442D13CE605C}" srcOrd="0" destOrd="0" presId="urn:microsoft.com/office/officeart/2008/layout/HorizontalMultiLevelHierarchy"/>
    <dgm:cxn modelId="{7680124A-398E-4813-8DC3-BD08F1B76AB9}" type="presOf" srcId="{065886EF-5325-B141-A533-0B86E4F6CF0C}" destId="{032281BE-A989-7B44-B9F4-796832C1D69E}" srcOrd="0" destOrd="0" presId="urn:microsoft.com/office/officeart/2008/layout/HorizontalMultiLevelHierarchy"/>
    <dgm:cxn modelId="{F21C1010-CF0E-4A85-B57D-B1DE75678535}" type="presOf" srcId="{1A1A3A1B-A90F-43CF-BD93-0F627577FC69}" destId="{4AED365E-98A8-4ED0-B0F3-B0554DAFD04B}" srcOrd="0" destOrd="0" presId="urn:microsoft.com/office/officeart/2008/layout/HorizontalMultiLevelHierarchy"/>
    <dgm:cxn modelId="{8EFD04BE-BC4D-47F2-A7EC-C02FB668BE5F}" type="presOf" srcId="{6C1E12B4-604A-4062-A65D-8AE26425FC2D}" destId="{7FD014B8-987D-4CB0-9D6D-3B0CCF6A07DF}" srcOrd="1" destOrd="0" presId="urn:microsoft.com/office/officeart/2008/layout/HorizontalMultiLevelHierarchy"/>
    <dgm:cxn modelId="{F74383CF-B852-44B2-A819-6F2F39C1F191}" srcId="{4D1720BB-7AAC-1446-87A8-D568E6FD45E5}" destId="{FEFFBD8F-04A2-4077-864C-DE236062C0E9}" srcOrd="4" destOrd="0" parTransId="{6C1E12B4-604A-4062-A65D-8AE26425FC2D}" sibTransId="{951EEF50-5AD1-48C4-AB41-892995BB8471}"/>
    <dgm:cxn modelId="{E1CAEA3A-0796-4E8F-83BE-CA83A8662459}" srcId="{4D1720BB-7AAC-1446-87A8-D568E6FD45E5}" destId="{3D965129-BC60-4BA5-AD4F-72FEAC2061D9}" srcOrd="5" destOrd="0" parTransId="{1A1A3A1B-A90F-43CF-BD93-0F627577FC69}" sibTransId="{0A0FD3F6-53C9-4434-A3A3-BCA18251D82D}"/>
    <dgm:cxn modelId="{621FD9DE-5100-4F70-B358-B95DB61CD806}" type="presOf" srcId="{1A1A3A1B-A90F-43CF-BD93-0F627577FC69}" destId="{B6A3D8A9-ACD8-48AF-961E-D5FCDC72B880}" srcOrd="1" destOrd="0" presId="urn:microsoft.com/office/officeart/2008/layout/HorizontalMultiLevelHierarchy"/>
    <dgm:cxn modelId="{2A90F8A5-600C-4AFC-B921-8ECF06A7CC1E}" type="presOf" srcId="{FEFFBD8F-04A2-4077-864C-DE236062C0E9}" destId="{55061DE6-00A2-4FEC-A77B-7856E1C87544}" srcOrd="0" destOrd="0" presId="urn:microsoft.com/office/officeart/2008/layout/HorizontalMultiLevelHierarchy"/>
    <dgm:cxn modelId="{BBAF3913-6E1E-40CC-916F-152DCCD6599D}" type="presOf" srcId="{4D1720BB-7AAC-1446-87A8-D568E6FD45E5}" destId="{F95BF404-9153-5F4A-9542-E57E3AEF0E2F}" srcOrd="0" destOrd="0" presId="urn:microsoft.com/office/officeart/2008/layout/HorizontalMultiLevelHierarchy"/>
    <dgm:cxn modelId="{95A88072-9E8E-4055-A535-87D4F291759E}" type="presOf" srcId="{D6EE2925-2C49-F644-877B-F8EA26B2C74E}" destId="{092C313D-1CFA-A349-A115-C75965EFCED6}" srcOrd="0" destOrd="0" presId="urn:microsoft.com/office/officeart/2008/layout/HorizontalMultiLevelHierarchy"/>
    <dgm:cxn modelId="{13F2A2DD-5406-4BA1-A500-20E4DD94A04E}" type="presOf" srcId="{3D965129-BC60-4BA5-AD4F-72FEAC2061D9}" destId="{7121C092-09F0-4AFA-B8D9-54880B7AA771}" srcOrd="0" destOrd="0" presId="urn:microsoft.com/office/officeart/2008/layout/HorizontalMultiLevelHierarchy"/>
    <dgm:cxn modelId="{BD0C07AB-4D18-4609-9E0A-F5F0C768668D}" type="presParOf" srcId="{C9A8649A-AF7F-9344-8E51-210AA321A9DE}" destId="{93AEA8E1-4EEF-744C-ADDA-08524818F413}" srcOrd="0" destOrd="0" presId="urn:microsoft.com/office/officeart/2008/layout/HorizontalMultiLevelHierarchy"/>
    <dgm:cxn modelId="{7B76DB90-8624-4BD5-87F3-46178BAA848B}" type="presParOf" srcId="{93AEA8E1-4EEF-744C-ADDA-08524818F413}" destId="{F95BF404-9153-5F4A-9542-E57E3AEF0E2F}" srcOrd="0" destOrd="0" presId="urn:microsoft.com/office/officeart/2008/layout/HorizontalMultiLevelHierarchy"/>
    <dgm:cxn modelId="{F62C1586-532F-4BA5-AE8E-5BF5E5AFB690}" type="presParOf" srcId="{93AEA8E1-4EEF-744C-ADDA-08524818F413}" destId="{5A4F8F87-F819-DC49-9878-F8AF8B62035C}" srcOrd="1" destOrd="0" presId="urn:microsoft.com/office/officeart/2008/layout/HorizontalMultiLevelHierarchy"/>
    <dgm:cxn modelId="{8EDD8735-506A-49E4-9B24-5C358A03DE5A}" type="presParOf" srcId="{5A4F8F87-F819-DC49-9878-F8AF8B62035C}" destId="{D7217C3A-DB93-8747-82B5-E72A7AE2F735}" srcOrd="0" destOrd="0" presId="urn:microsoft.com/office/officeart/2008/layout/HorizontalMultiLevelHierarchy"/>
    <dgm:cxn modelId="{5C741D66-D798-4ECF-8563-D1AF968A6B81}" type="presParOf" srcId="{D7217C3A-DB93-8747-82B5-E72A7AE2F735}" destId="{05DDD7B9-01D0-CE41-B8A3-5DEEDCA5A4BF}" srcOrd="0" destOrd="0" presId="urn:microsoft.com/office/officeart/2008/layout/HorizontalMultiLevelHierarchy"/>
    <dgm:cxn modelId="{B585C6D8-78E4-454C-9DA1-4BD6BA68C964}" type="presParOf" srcId="{5A4F8F87-F819-DC49-9878-F8AF8B62035C}" destId="{7B3D18B9-909A-A144-A36E-E22915B8D94F}" srcOrd="1" destOrd="0" presId="urn:microsoft.com/office/officeart/2008/layout/HorizontalMultiLevelHierarchy"/>
    <dgm:cxn modelId="{75132AA2-6223-41C4-AF81-3B26752DB23F}" type="presParOf" srcId="{7B3D18B9-909A-A144-A36E-E22915B8D94F}" destId="{ED0ABC42-0843-B94C-84A6-442D13CE605C}" srcOrd="0" destOrd="0" presId="urn:microsoft.com/office/officeart/2008/layout/HorizontalMultiLevelHierarchy"/>
    <dgm:cxn modelId="{F244D80A-949B-4381-8001-20D0A8220FF3}" type="presParOf" srcId="{7B3D18B9-909A-A144-A36E-E22915B8D94F}" destId="{059EA522-9A72-EB4F-9F6F-5C8EE3BBE614}" srcOrd="1" destOrd="0" presId="urn:microsoft.com/office/officeart/2008/layout/HorizontalMultiLevelHierarchy"/>
    <dgm:cxn modelId="{01FC0A9A-EE02-49BF-B649-667755E17DBD}" type="presParOf" srcId="{5A4F8F87-F819-DC49-9878-F8AF8B62035C}" destId="{032281BE-A989-7B44-B9F4-796832C1D69E}" srcOrd="2" destOrd="0" presId="urn:microsoft.com/office/officeart/2008/layout/HorizontalMultiLevelHierarchy"/>
    <dgm:cxn modelId="{7D87EB32-E051-4049-BE66-9369C89326B2}" type="presParOf" srcId="{032281BE-A989-7B44-B9F4-796832C1D69E}" destId="{8D5EBDC3-745F-E74C-86C6-56EABD5B88B1}" srcOrd="0" destOrd="0" presId="urn:microsoft.com/office/officeart/2008/layout/HorizontalMultiLevelHierarchy"/>
    <dgm:cxn modelId="{5AA41505-C03C-44A6-B08D-B25C316F62BA}" type="presParOf" srcId="{5A4F8F87-F819-DC49-9878-F8AF8B62035C}" destId="{D8116A9F-2162-DA47-BB8A-8561EA617B2E}" srcOrd="3" destOrd="0" presId="urn:microsoft.com/office/officeart/2008/layout/HorizontalMultiLevelHierarchy"/>
    <dgm:cxn modelId="{439AF4FB-E6B6-435C-8EBB-87C042EBB42C}" type="presParOf" srcId="{D8116A9F-2162-DA47-BB8A-8561EA617B2E}" destId="{3E7582AE-FF86-1945-AF27-06A2883D3AF0}" srcOrd="0" destOrd="0" presId="urn:microsoft.com/office/officeart/2008/layout/HorizontalMultiLevelHierarchy"/>
    <dgm:cxn modelId="{F53325C3-33F9-4D40-981F-58308BF15981}" type="presParOf" srcId="{D8116A9F-2162-DA47-BB8A-8561EA617B2E}" destId="{F6CC7614-062C-3840-9CE5-E29F65CA3162}" srcOrd="1" destOrd="0" presId="urn:microsoft.com/office/officeart/2008/layout/HorizontalMultiLevelHierarchy"/>
    <dgm:cxn modelId="{4C2FA0B6-EBC8-4809-A7F4-FBC7F82D40FC}" type="presParOf" srcId="{5A4F8F87-F819-DC49-9878-F8AF8B62035C}" destId="{64804ED8-E192-A546-86D5-F71206C54B9B}" srcOrd="4" destOrd="0" presId="urn:microsoft.com/office/officeart/2008/layout/HorizontalMultiLevelHierarchy"/>
    <dgm:cxn modelId="{7CD6038E-421F-4F6C-A6CA-B7D19EE5F3ED}" type="presParOf" srcId="{64804ED8-E192-A546-86D5-F71206C54B9B}" destId="{574B9888-D6BE-3B4D-B7FC-5044AF69EB2A}" srcOrd="0" destOrd="0" presId="urn:microsoft.com/office/officeart/2008/layout/HorizontalMultiLevelHierarchy"/>
    <dgm:cxn modelId="{6508BDD2-8778-417E-9C0E-E979FB8D0081}" type="presParOf" srcId="{5A4F8F87-F819-DC49-9878-F8AF8B62035C}" destId="{8A0E54C7-8615-3648-983A-484A023F5039}" srcOrd="5" destOrd="0" presId="urn:microsoft.com/office/officeart/2008/layout/HorizontalMultiLevelHierarchy"/>
    <dgm:cxn modelId="{6748D436-9D13-44F7-A34E-C0D0D1E4E7C2}" type="presParOf" srcId="{8A0E54C7-8615-3648-983A-484A023F5039}" destId="{BBBA85DA-A897-7146-8047-39A33930ECAE}" srcOrd="0" destOrd="0" presId="urn:microsoft.com/office/officeart/2008/layout/HorizontalMultiLevelHierarchy"/>
    <dgm:cxn modelId="{09616267-D9D9-4820-8D68-6E764B5ECF57}" type="presParOf" srcId="{8A0E54C7-8615-3648-983A-484A023F5039}" destId="{8658845B-731C-F146-8B86-6F4D7183FA69}" srcOrd="1" destOrd="0" presId="urn:microsoft.com/office/officeart/2008/layout/HorizontalMultiLevelHierarchy"/>
    <dgm:cxn modelId="{05EBB86B-E2BF-4FF6-B6DC-BC0DA31DDF5B}" type="presParOf" srcId="{5A4F8F87-F819-DC49-9878-F8AF8B62035C}" destId="{89C22801-B703-9147-A75C-07F6C0A57288}" srcOrd="6" destOrd="0" presId="urn:microsoft.com/office/officeart/2008/layout/HorizontalMultiLevelHierarchy"/>
    <dgm:cxn modelId="{9764FD94-C033-4265-955C-4EEDA258EA1B}" type="presParOf" srcId="{89C22801-B703-9147-A75C-07F6C0A57288}" destId="{724D814D-EF08-D843-A557-8F900450FB78}" srcOrd="0" destOrd="0" presId="urn:microsoft.com/office/officeart/2008/layout/HorizontalMultiLevelHierarchy"/>
    <dgm:cxn modelId="{515D7771-C594-4B56-9349-69ABDB823FC2}" type="presParOf" srcId="{5A4F8F87-F819-DC49-9878-F8AF8B62035C}" destId="{A76AB435-F2E7-8B48-8931-7EE525444108}" srcOrd="7" destOrd="0" presId="urn:microsoft.com/office/officeart/2008/layout/HorizontalMultiLevelHierarchy"/>
    <dgm:cxn modelId="{CD727251-23E7-4BCF-B05A-66FF6293377A}" type="presParOf" srcId="{A76AB435-F2E7-8B48-8931-7EE525444108}" destId="{092C313D-1CFA-A349-A115-C75965EFCED6}" srcOrd="0" destOrd="0" presId="urn:microsoft.com/office/officeart/2008/layout/HorizontalMultiLevelHierarchy"/>
    <dgm:cxn modelId="{623A8A75-4836-46B6-94F2-BD90D6758E1A}" type="presParOf" srcId="{A76AB435-F2E7-8B48-8931-7EE525444108}" destId="{C97F5687-1395-4F43-915B-F418F16A7100}" srcOrd="1" destOrd="0" presId="urn:microsoft.com/office/officeart/2008/layout/HorizontalMultiLevelHierarchy"/>
    <dgm:cxn modelId="{9285328F-9AE8-4088-A5CE-D4B4A198AA62}" type="presParOf" srcId="{5A4F8F87-F819-DC49-9878-F8AF8B62035C}" destId="{2FEF6F90-55CF-4B28-8502-05A74CF468A2}" srcOrd="8" destOrd="0" presId="urn:microsoft.com/office/officeart/2008/layout/HorizontalMultiLevelHierarchy"/>
    <dgm:cxn modelId="{20ED83C6-8D8A-4FC7-AFCD-15B506767D50}" type="presParOf" srcId="{2FEF6F90-55CF-4B28-8502-05A74CF468A2}" destId="{7FD014B8-987D-4CB0-9D6D-3B0CCF6A07DF}" srcOrd="0" destOrd="0" presId="urn:microsoft.com/office/officeart/2008/layout/HorizontalMultiLevelHierarchy"/>
    <dgm:cxn modelId="{696862A0-D194-4AB2-AF8D-FD7E4231F031}" type="presParOf" srcId="{5A4F8F87-F819-DC49-9878-F8AF8B62035C}" destId="{AA3CA3D7-A3D9-4231-921D-D01B868A7C87}" srcOrd="9" destOrd="0" presId="urn:microsoft.com/office/officeart/2008/layout/HorizontalMultiLevelHierarchy"/>
    <dgm:cxn modelId="{DDD6EE71-6268-4F67-B35E-2F664B2FABC0}" type="presParOf" srcId="{AA3CA3D7-A3D9-4231-921D-D01B868A7C87}" destId="{55061DE6-00A2-4FEC-A77B-7856E1C87544}" srcOrd="0" destOrd="0" presId="urn:microsoft.com/office/officeart/2008/layout/HorizontalMultiLevelHierarchy"/>
    <dgm:cxn modelId="{A3BB7CC5-D0A4-446E-9C21-74AF637F2FA0}" type="presParOf" srcId="{AA3CA3D7-A3D9-4231-921D-D01B868A7C87}" destId="{C44F4503-7B9D-4ADA-AD44-B4F46F58AAED}" srcOrd="1" destOrd="0" presId="urn:microsoft.com/office/officeart/2008/layout/HorizontalMultiLevelHierarchy"/>
    <dgm:cxn modelId="{D1FF9E3C-A837-453D-89B0-619044937930}" type="presParOf" srcId="{5A4F8F87-F819-DC49-9878-F8AF8B62035C}" destId="{4AED365E-98A8-4ED0-B0F3-B0554DAFD04B}" srcOrd="10" destOrd="0" presId="urn:microsoft.com/office/officeart/2008/layout/HorizontalMultiLevelHierarchy"/>
    <dgm:cxn modelId="{51FDBDBA-4D17-48A7-B04F-2204B5DE472E}" type="presParOf" srcId="{4AED365E-98A8-4ED0-B0F3-B0554DAFD04B}" destId="{B6A3D8A9-ACD8-48AF-961E-D5FCDC72B880}" srcOrd="0" destOrd="0" presId="urn:microsoft.com/office/officeart/2008/layout/HorizontalMultiLevelHierarchy"/>
    <dgm:cxn modelId="{9AF5AA5E-049B-4FF0-AA64-001F259CB9D5}" type="presParOf" srcId="{5A4F8F87-F819-DC49-9878-F8AF8B62035C}" destId="{B11CC362-1BE2-41F8-9D58-9CD8EAB833FD}" srcOrd="11" destOrd="0" presId="urn:microsoft.com/office/officeart/2008/layout/HorizontalMultiLevelHierarchy"/>
    <dgm:cxn modelId="{203754D6-46AD-4C46-80E9-1138F14BBE49}" type="presParOf" srcId="{B11CC362-1BE2-41F8-9D58-9CD8EAB833FD}" destId="{7121C092-09F0-4AFA-B8D9-54880B7AA771}" srcOrd="0" destOrd="0" presId="urn:microsoft.com/office/officeart/2008/layout/HorizontalMultiLevelHierarchy"/>
    <dgm:cxn modelId="{E747074F-87D8-4872-9843-226830CDF234}" type="presParOf" srcId="{B11CC362-1BE2-41F8-9D58-9CD8EAB833FD}" destId="{40AC201B-0C7E-4FF4-821D-C7DC07BF875C}"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98A2B2-EC6C-440F-B712-4C87C3B89C2B}">
      <dsp:nvSpPr>
        <dsp:cNvPr id="0" name=""/>
        <dsp:cNvSpPr/>
      </dsp:nvSpPr>
      <dsp:spPr>
        <a:xfrm>
          <a:off x="-4230422" y="-706643"/>
          <a:ext cx="5490288" cy="5490288"/>
        </a:xfrm>
        <a:prstGeom prst="blockArc">
          <a:avLst>
            <a:gd name="adj1" fmla="val 18900000"/>
            <a:gd name="adj2" fmla="val 2700000"/>
            <a:gd name="adj3" fmla="val 393"/>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08A454D-4045-4F89-B081-DE766A467D4E}">
      <dsp:nvSpPr>
        <dsp:cNvPr id="0" name=""/>
        <dsp:cNvSpPr/>
      </dsp:nvSpPr>
      <dsp:spPr>
        <a:xfrm>
          <a:off x="1082712" y="1105476"/>
          <a:ext cx="8167878" cy="1964177"/>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18059" tIns="50800" rIns="50800" bIns="50800" numCol="1" spcCol="1270" anchor="ctr" anchorCtr="0">
          <a:noAutofit/>
        </a:bodyPr>
        <a:lstStyle/>
        <a:p>
          <a:pPr lvl="0" algn="l" defTabSz="889000">
            <a:lnSpc>
              <a:spcPct val="90000"/>
            </a:lnSpc>
            <a:spcBef>
              <a:spcPct val="0"/>
            </a:spcBef>
            <a:spcAft>
              <a:spcPct val="35000"/>
            </a:spcAft>
          </a:pPr>
          <a:r>
            <a:rPr lang="es-CO" sz="2000" b="0" kern="1200" dirty="0">
              <a:latin typeface="Calibri" panose="020F0502020204030204" pitchFamily="34" charset="0"/>
              <a:ea typeface="Calibri" panose="020F0502020204030204" pitchFamily="34" charset="0"/>
              <a:cs typeface="Calibri" panose="020F0502020204030204" pitchFamily="34" charset="0"/>
            </a:rPr>
            <a:t>Por diversidad biológica se entiende la variabilidad de organismos vivos de cualquier fuente, incluidos entre otros, los ecosistemas terrestres, marinos y otros ecosistemas acuáticos y los complejos ecológicos de los que forman parte, comprende la diversidad dentro de cada especie, entre las especies y de los </a:t>
          </a:r>
          <a:r>
            <a:rPr lang="es-CO" sz="2000" b="0" kern="1200" dirty="0" smtClean="0">
              <a:latin typeface="Calibri" panose="020F0502020204030204" pitchFamily="34" charset="0"/>
              <a:ea typeface="Calibri" panose="020F0502020204030204" pitchFamily="34" charset="0"/>
              <a:cs typeface="Calibri" panose="020F0502020204030204" pitchFamily="34" charset="0"/>
            </a:rPr>
            <a:t>ecosistemas </a:t>
          </a:r>
          <a:r>
            <a:rPr lang="es-CO" sz="2000" b="0" kern="1200" dirty="0">
              <a:latin typeface="Calibri" panose="020F0502020204030204" pitchFamily="34" charset="0"/>
              <a:ea typeface="Calibri" panose="020F0502020204030204" pitchFamily="34" charset="0"/>
              <a:cs typeface="Calibri" panose="020F0502020204030204" pitchFamily="34" charset="0"/>
            </a:rPr>
            <a:t>(Convenio de Diversidad Biológica, 1992</a:t>
          </a:r>
          <a:r>
            <a:rPr lang="es-CO" sz="2000" b="0" kern="1200" dirty="0" smtClean="0">
              <a:latin typeface="Calibri" panose="020F0502020204030204" pitchFamily="34" charset="0"/>
              <a:ea typeface="Calibri" panose="020F0502020204030204" pitchFamily="34" charset="0"/>
              <a:cs typeface="Calibri" panose="020F0502020204030204" pitchFamily="34" charset="0"/>
            </a:rPr>
            <a:t>),</a:t>
          </a:r>
          <a:endParaRPr lang="es-ES" sz="2000" b="0" kern="1200" dirty="0">
            <a:latin typeface="Calibri" panose="020F0502020204030204" pitchFamily="34" charset="0"/>
            <a:ea typeface="Calibri" panose="020F0502020204030204" pitchFamily="34" charset="0"/>
            <a:cs typeface="Calibri" panose="020F0502020204030204" pitchFamily="34" charset="0"/>
          </a:endParaRPr>
        </a:p>
      </dsp:txBody>
      <dsp:txXfrm>
        <a:off x="1082712" y="1105476"/>
        <a:ext cx="8167878" cy="1964177"/>
      </dsp:txXfrm>
    </dsp:sp>
    <dsp:sp modelId="{8B160BCC-3473-427C-9CF4-9A245466A0D1}">
      <dsp:nvSpPr>
        <dsp:cNvPr id="0" name=""/>
        <dsp:cNvSpPr/>
      </dsp:nvSpPr>
      <dsp:spPr>
        <a:xfrm>
          <a:off x="0" y="810888"/>
          <a:ext cx="2455222" cy="2455222"/>
        </a:xfrm>
        <a:prstGeom prst="ellipse">
          <a:avLst/>
        </a:prstGeom>
        <a:blipFill dpi="0" rotWithShape="0">
          <a:blip xmlns:r="http://schemas.openxmlformats.org/officeDocument/2006/relationships" r:embed="rId1">
            <a:extLst>
              <a:ext uri="{28A0092B-C50C-407E-A947-70E740481C1C}">
                <a14:useLocalDpi xmlns:a14="http://schemas.microsoft.com/office/drawing/2010/main" val="0"/>
              </a:ext>
            </a:extLst>
          </a:blip>
          <a:srcRect/>
          <a:stretch>
            <a:fillRect/>
          </a:stretch>
        </a:blip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ED365E-98A8-4ED0-B0F3-B0554DAFD04B}">
      <dsp:nvSpPr>
        <dsp:cNvPr id="0" name=""/>
        <dsp:cNvSpPr/>
      </dsp:nvSpPr>
      <dsp:spPr>
        <a:xfrm>
          <a:off x="1214735" y="1590480"/>
          <a:ext cx="287676" cy="1370410"/>
        </a:xfrm>
        <a:custGeom>
          <a:avLst/>
          <a:gdLst/>
          <a:ahLst/>
          <a:cxnLst/>
          <a:rect l="0" t="0" r="0" b="0"/>
          <a:pathLst>
            <a:path>
              <a:moveTo>
                <a:pt x="0" y="0"/>
              </a:moveTo>
              <a:lnTo>
                <a:pt x="143838" y="0"/>
              </a:lnTo>
              <a:lnTo>
                <a:pt x="143838" y="1370410"/>
              </a:lnTo>
              <a:lnTo>
                <a:pt x="287676" y="1370410"/>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CO" sz="500" kern="1200" dirty="0"/>
        </a:p>
      </dsp:txBody>
      <dsp:txXfrm>
        <a:off x="1323567" y="2240678"/>
        <a:ext cx="70013" cy="70013"/>
      </dsp:txXfrm>
    </dsp:sp>
    <dsp:sp modelId="{2FEF6F90-55CF-4B28-8502-05A74CF468A2}">
      <dsp:nvSpPr>
        <dsp:cNvPr id="0" name=""/>
        <dsp:cNvSpPr/>
      </dsp:nvSpPr>
      <dsp:spPr>
        <a:xfrm>
          <a:off x="1214735" y="1590480"/>
          <a:ext cx="287676" cy="822246"/>
        </a:xfrm>
        <a:custGeom>
          <a:avLst/>
          <a:gdLst/>
          <a:ahLst/>
          <a:cxnLst/>
          <a:rect l="0" t="0" r="0" b="0"/>
          <a:pathLst>
            <a:path>
              <a:moveTo>
                <a:pt x="0" y="0"/>
              </a:moveTo>
              <a:lnTo>
                <a:pt x="143838" y="0"/>
              </a:lnTo>
              <a:lnTo>
                <a:pt x="143838" y="822246"/>
              </a:lnTo>
              <a:lnTo>
                <a:pt x="287676" y="822246"/>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CO" sz="500" kern="1200" dirty="0"/>
        </a:p>
      </dsp:txBody>
      <dsp:txXfrm>
        <a:off x="1336796" y="1979825"/>
        <a:ext cx="43555" cy="43555"/>
      </dsp:txXfrm>
    </dsp:sp>
    <dsp:sp modelId="{89C22801-B703-9147-A75C-07F6C0A57288}">
      <dsp:nvSpPr>
        <dsp:cNvPr id="0" name=""/>
        <dsp:cNvSpPr/>
      </dsp:nvSpPr>
      <dsp:spPr>
        <a:xfrm>
          <a:off x="1214735" y="1590480"/>
          <a:ext cx="287676" cy="274082"/>
        </a:xfrm>
        <a:custGeom>
          <a:avLst/>
          <a:gdLst/>
          <a:ahLst/>
          <a:cxnLst/>
          <a:rect l="0" t="0" r="0" b="0"/>
          <a:pathLst>
            <a:path>
              <a:moveTo>
                <a:pt x="0" y="0"/>
              </a:moveTo>
              <a:lnTo>
                <a:pt x="143838" y="0"/>
              </a:lnTo>
              <a:lnTo>
                <a:pt x="143838" y="274082"/>
              </a:lnTo>
              <a:lnTo>
                <a:pt x="287676" y="274082"/>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ES" sz="500" kern="1200" dirty="0"/>
        </a:p>
      </dsp:txBody>
      <dsp:txXfrm>
        <a:off x="1348640" y="1717587"/>
        <a:ext cx="19866" cy="19866"/>
      </dsp:txXfrm>
    </dsp:sp>
    <dsp:sp modelId="{64804ED8-E192-A546-86D5-F71206C54B9B}">
      <dsp:nvSpPr>
        <dsp:cNvPr id="0" name=""/>
        <dsp:cNvSpPr/>
      </dsp:nvSpPr>
      <dsp:spPr>
        <a:xfrm>
          <a:off x="1214735" y="1316397"/>
          <a:ext cx="287676" cy="274082"/>
        </a:xfrm>
        <a:custGeom>
          <a:avLst/>
          <a:gdLst/>
          <a:ahLst/>
          <a:cxnLst/>
          <a:rect l="0" t="0" r="0" b="0"/>
          <a:pathLst>
            <a:path>
              <a:moveTo>
                <a:pt x="0" y="274082"/>
              </a:moveTo>
              <a:lnTo>
                <a:pt x="143838" y="274082"/>
              </a:lnTo>
              <a:lnTo>
                <a:pt x="143838" y="0"/>
              </a:lnTo>
              <a:lnTo>
                <a:pt x="287676" y="0"/>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ES" sz="500" kern="1200" dirty="0"/>
        </a:p>
      </dsp:txBody>
      <dsp:txXfrm>
        <a:off x="1348640" y="1443505"/>
        <a:ext cx="19866" cy="19866"/>
      </dsp:txXfrm>
    </dsp:sp>
    <dsp:sp modelId="{032281BE-A989-7B44-B9F4-796832C1D69E}">
      <dsp:nvSpPr>
        <dsp:cNvPr id="0" name=""/>
        <dsp:cNvSpPr/>
      </dsp:nvSpPr>
      <dsp:spPr>
        <a:xfrm>
          <a:off x="1214735" y="768233"/>
          <a:ext cx="287676" cy="822246"/>
        </a:xfrm>
        <a:custGeom>
          <a:avLst/>
          <a:gdLst/>
          <a:ahLst/>
          <a:cxnLst/>
          <a:rect l="0" t="0" r="0" b="0"/>
          <a:pathLst>
            <a:path>
              <a:moveTo>
                <a:pt x="0" y="822246"/>
              </a:moveTo>
              <a:lnTo>
                <a:pt x="143838" y="822246"/>
              </a:lnTo>
              <a:lnTo>
                <a:pt x="143838" y="0"/>
              </a:lnTo>
              <a:lnTo>
                <a:pt x="287676" y="0"/>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ES" sz="500" kern="1200" dirty="0"/>
        </a:p>
      </dsp:txBody>
      <dsp:txXfrm>
        <a:off x="1336796" y="1157578"/>
        <a:ext cx="43555" cy="43555"/>
      </dsp:txXfrm>
    </dsp:sp>
    <dsp:sp modelId="{D7217C3A-DB93-8747-82B5-E72A7AE2F735}">
      <dsp:nvSpPr>
        <dsp:cNvPr id="0" name=""/>
        <dsp:cNvSpPr/>
      </dsp:nvSpPr>
      <dsp:spPr>
        <a:xfrm>
          <a:off x="1214735" y="220069"/>
          <a:ext cx="287676" cy="1370410"/>
        </a:xfrm>
        <a:custGeom>
          <a:avLst/>
          <a:gdLst/>
          <a:ahLst/>
          <a:cxnLst/>
          <a:rect l="0" t="0" r="0" b="0"/>
          <a:pathLst>
            <a:path>
              <a:moveTo>
                <a:pt x="0" y="1370410"/>
              </a:moveTo>
              <a:lnTo>
                <a:pt x="143838" y="1370410"/>
              </a:lnTo>
              <a:lnTo>
                <a:pt x="143838" y="0"/>
              </a:lnTo>
              <a:lnTo>
                <a:pt x="287676" y="0"/>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ES" sz="500" kern="1200" dirty="0"/>
        </a:p>
      </dsp:txBody>
      <dsp:txXfrm>
        <a:off x="1323567" y="870267"/>
        <a:ext cx="70013" cy="70013"/>
      </dsp:txXfrm>
    </dsp:sp>
    <dsp:sp modelId="{F95BF404-9153-5F4A-9542-E57E3AEF0E2F}">
      <dsp:nvSpPr>
        <dsp:cNvPr id="0" name=""/>
        <dsp:cNvSpPr/>
      </dsp:nvSpPr>
      <dsp:spPr>
        <a:xfrm rot="16200000">
          <a:off x="-158559" y="1371214"/>
          <a:ext cx="2308059" cy="43853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s-ES" sz="1500" kern="1200" dirty="0" smtClean="0"/>
            <a:t>Ecosistemas estratégicos de Colombia</a:t>
          </a:r>
          <a:endParaRPr lang="es-ES" sz="1500" kern="1200" dirty="0"/>
        </a:p>
      </dsp:txBody>
      <dsp:txXfrm>
        <a:off x="-158559" y="1371214"/>
        <a:ext cx="2308059" cy="438531"/>
      </dsp:txXfrm>
    </dsp:sp>
    <dsp:sp modelId="{ED0ABC42-0843-B94C-84A6-442D13CE605C}">
      <dsp:nvSpPr>
        <dsp:cNvPr id="0" name=""/>
        <dsp:cNvSpPr/>
      </dsp:nvSpPr>
      <dsp:spPr>
        <a:xfrm>
          <a:off x="1502412" y="803"/>
          <a:ext cx="1438382" cy="43853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s-ES" sz="1400" kern="1200" dirty="0"/>
            <a:t>Páramos 1,7 %</a:t>
          </a:r>
        </a:p>
      </dsp:txBody>
      <dsp:txXfrm>
        <a:off x="1502412" y="803"/>
        <a:ext cx="1438382" cy="438531"/>
      </dsp:txXfrm>
    </dsp:sp>
    <dsp:sp modelId="{3E7582AE-FF86-1945-AF27-06A2883D3AF0}">
      <dsp:nvSpPr>
        <dsp:cNvPr id="0" name=""/>
        <dsp:cNvSpPr/>
      </dsp:nvSpPr>
      <dsp:spPr>
        <a:xfrm>
          <a:off x="1502412" y="548967"/>
          <a:ext cx="1438382" cy="43853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s-ES" sz="1400" kern="1200" dirty="0"/>
            <a:t>Bosques </a:t>
          </a:r>
          <a:r>
            <a:rPr lang="es-ES" sz="1400" kern="1200" dirty="0" smtClean="0"/>
            <a:t>Húmedos tropicales </a:t>
          </a:r>
          <a:r>
            <a:rPr lang="es-ES" sz="1400" kern="1200" dirty="0"/>
            <a:t>44%</a:t>
          </a:r>
        </a:p>
      </dsp:txBody>
      <dsp:txXfrm>
        <a:off x="1502412" y="548967"/>
        <a:ext cx="1438382" cy="438531"/>
      </dsp:txXfrm>
    </dsp:sp>
    <dsp:sp modelId="{BBBA85DA-A897-7146-8047-39A33930ECAE}">
      <dsp:nvSpPr>
        <dsp:cNvPr id="0" name=""/>
        <dsp:cNvSpPr/>
      </dsp:nvSpPr>
      <dsp:spPr>
        <a:xfrm>
          <a:off x="1502412" y="1097132"/>
          <a:ext cx="1438382" cy="43853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s-ES" sz="1400" kern="1200" dirty="0"/>
            <a:t>Zonas secas tropicales 21,5 %</a:t>
          </a:r>
        </a:p>
      </dsp:txBody>
      <dsp:txXfrm>
        <a:off x="1502412" y="1097132"/>
        <a:ext cx="1438382" cy="438531"/>
      </dsp:txXfrm>
    </dsp:sp>
    <dsp:sp modelId="{092C313D-1CFA-A349-A115-C75965EFCED6}">
      <dsp:nvSpPr>
        <dsp:cNvPr id="0" name=""/>
        <dsp:cNvSpPr/>
      </dsp:nvSpPr>
      <dsp:spPr>
        <a:xfrm>
          <a:off x="1502412" y="1645296"/>
          <a:ext cx="1438382" cy="43853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s-ES" sz="1400" kern="1200" dirty="0"/>
            <a:t>Bosques Andino 8.56 %</a:t>
          </a:r>
        </a:p>
      </dsp:txBody>
      <dsp:txXfrm>
        <a:off x="1502412" y="1645296"/>
        <a:ext cx="1438382" cy="438531"/>
      </dsp:txXfrm>
    </dsp:sp>
    <dsp:sp modelId="{55061DE6-00A2-4FEC-A77B-7856E1C87544}">
      <dsp:nvSpPr>
        <dsp:cNvPr id="0" name=""/>
        <dsp:cNvSpPr/>
      </dsp:nvSpPr>
      <dsp:spPr>
        <a:xfrm>
          <a:off x="1502412" y="2193460"/>
          <a:ext cx="1438382" cy="43853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s-ES" sz="1400" kern="1200" dirty="0"/>
            <a:t>Humedales 2.7 %</a:t>
          </a:r>
        </a:p>
      </dsp:txBody>
      <dsp:txXfrm>
        <a:off x="1502412" y="2193460"/>
        <a:ext cx="1438382" cy="438531"/>
      </dsp:txXfrm>
    </dsp:sp>
    <dsp:sp modelId="{7121C092-09F0-4AFA-B8D9-54880B7AA771}">
      <dsp:nvSpPr>
        <dsp:cNvPr id="0" name=""/>
        <dsp:cNvSpPr/>
      </dsp:nvSpPr>
      <dsp:spPr>
        <a:xfrm>
          <a:off x="1502412" y="2741624"/>
          <a:ext cx="1438382" cy="43853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s-ES" sz="1400" kern="1200" dirty="0"/>
            <a:t>Manglares 0.3%</a:t>
          </a:r>
        </a:p>
      </dsp:txBody>
      <dsp:txXfrm>
        <a:off x="1502412" y="2741624"/>
        <a:ext cx="1438382" cy="438531"/>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dirty="0"/>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9/05/2025</a:t>
            </a:fld>
            <a:endParaRPr lang="es-CO" dirty="0"/>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dirty="0"/>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dirty="0"/>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9/05/2025</a:t>
            </a:fld>
            <a:endParaRPr lang="es-CO"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dirty="0"/>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9/05/2025</a:t>
            </a:fld>
            <a:endParaRPr lang="es-CO" dirty="0"/>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9/05/2025</a:t>
            </a:fld>
            <a:endParaRPr lang="es-CO" dirty="0"/>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9/05/2025</a:t>
            </a:fld>
            <a:endParaRPr lang="es-CO" dirty="0"/>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33816216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9/05/2025</a:t>
            </a:fld>
            <a:endParaRPr lang="es-CO" dirty="0"/>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dirty="0"/>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3145659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9/05/2025</a:t>
            </a:fld>
            <a:endParaRPr lang="es-CO" dirty="0"/>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9/05/2025</a:t>
            </a:fld>
            <a:endParaRPr lang="es-CO" dirty="0"/>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9/05/2025</a:t>
            </a:fld>
            <a:endParaRPr lang="es-CO" dirty="0"/>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dirty="0"/>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9/05/2025</a:t>
            </a:fld>
            <a:endParaRPr lang="es-CO" dirty="0"/>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dirty="0"/>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9/05/2025</a:t>
            </a:fld>
            <a:endParaRPr lang="es-CO" dirty="0"/>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dirty="0"/>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9/05/2025</a:t>
            </a:fld>
            <a:endParaRPr lang="es-CO" dirty="0"/>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dirty="0"/>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25416207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9/05/2025</a:t>
            </a:fld>
            <a:endParaRPr lang="es-CO" dirty="0"/>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dirty="0"/>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dirty="0"/>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9/05/2025</a:t>
            </a:fld>
            <a:endParaRPr lang="es-CO" dirty="0"/>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dirty="0"/>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9/05/2025</a:t>
            </a:fld>
            <a:endParaRPr lang="es-CO" dirty="0"/>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dirty="0"/>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dirty="0"/>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1.png"/><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hyperlink" Target="http://ticsustentables4.blogspot.com/" TargetMode="External"/><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hyperlink" Target="https://www.utp.edu.co/" TargetMode="Externa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www.climate-lab-book.ac.uk/spirals/" TargetMode="Externa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hyperlink" Target="https://www.iucnredlist.org/" TargetMode="External"/><Relationship Id="rId2" Type="http://schemas.openxmlformats.org/officeDocument/2006/relationships/hyperlink" Target="http://www.ideam.gov.co/documents/11769/222663/PRESENTACION+MAPA+ECOSISTEMAS+version2.1.pdf/0155fd15-1f56-42f6-ab5c-7cfd1957f000" TargetMode="External"/><Relationship Id="rId1" Type="http://schemas.openxmlformats.org/officeDocument/2006/relationships/slideLayout" Target="../slideLayouts/slideLayout12.xml"/><Relationship Id="rId4" Type="http://schemas.openxmlformats.org/officeDocument/2006/relationships/hyperlink" Target="https://biodiversidad.co/"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cifras.biodiversidad.co/colombia" TargetMode="Externa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stomShape 4"/>
          <p:cNvSpPr/>
          <p:nvPr/>
        </p:nvSpPr>
        <p:spPr>
          <a:xfrm>
            <a:off x="2790159" y="1561123"/>
            <a:ext cx="6027480" cy="156820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tabLst>
                <a:tab pos="2209680" algn="l"/>
              </a:tabLst>
            </a:pPr>
            <a:r>
              <a:rPr lang="es-ES_tradnl" sz="2400" b="1" strike="noStrike" spc="-1" dirty="0" smtClean="0">
                <a:solidFill>
                  <a:srgbClr val="000000"/>
                </a:solidFill>
                <a:latin typeface="Calibri"/>
                <a:ea typeface="Times New Roman"/>
              </a:rPr>
              <a:t>Aplicar práctica de protección ambiental, seguridad y salud en el trabajo de acuerdo con las políticas organizacionales y la normatividad vigente</a:t>
            </a:r>
            <a:endParaRPr lang="es-CO" sz="2400" b="0" strike="noStrike" spc="-1" dirty="0">
              <a:latin typeface="Arial"/>
            </a:endParaRPr>
          </a:p>
        </p:txBody>
      </p:sp>
      <p:sp>
        <p:nvSpPr>
          <p:cNvPr id="7" name="CustomShape 1"/>
          <p:cNvSpPr/>
          <p:nvPr/>
        </p:nvSpPr>
        <p:spPr>
          <a:xfrm>
            <a:off x="7117294" y="4337623"/>
            <a:ext cx="4160880" cy="147587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s-CO" sz="1800" b="0" strike="noStrike" spc="-1" dirty="0" smtClean="0">
                <a:solidFill>
                  <a:srgbClr val="000000"/>
                </a:solidFill>
                <a:latin typeface="Calibri"/>
                <a:ea typeface="DejaVu Sans"/>
              </a:rPr>
              <a:t>Germán Leonel Sarmiento Cruz</a:t>
            </a:r>
          </a:p>
          <a:p>
            <a:pPr algn="ctr">
              <a:lnSpc>
                <a:spcPct val="100000"/>
              </a:lnSpc>
            </a:pPr>
            <a:r>
              <a:rPr lang="es-CO" sz="1800" b="0" strike="noStrike" spc="-1" dirty="0" smtClean="0">
                <a:solidFill>
                  <a:srgbClr val="000000"/>
                </a:solidFill>
                <a:latin typeface="Calibri"/>
                <a:ea typeface="DejaVu Sans"/>
              </a:rPr>
              <a:t>Instructor </a:t>
            </a:r>
            <a:r>
              <a:rPr lang="es-CO" sz="1800" b="0" strike="noStrike" spc="-1" dirty="0">
                <a:solidFill>
                  <a:srgbClr val="000000"/>
                </a:solidFill>
                <a:latin typeface="Calibri"/>
                <a:ea typeface="DejaVu Sans"/>
              </a:rPr>
              <a:t>Centro de Gestión Industrial</a:t>
            </a:r>
            <a:endParaRPr lang="es-CO" sz="1800" b="0" strike="noStrike" spc="-1" dirty="0">
              <a:latin typeface="Arial"/>
            </a:endParaRPr>
          </a:p>
          <a:p>
            <a:pPr algn="ctr">
              <a:lnSpc>
                <a:spcPct val="100000"/>
              </a:lnSpc>
            </a:pPr>
            <a:r>
              <a:rPr lang="es-CO" sz="1800" b="0" strike="noStrike" spc="-1" dirty="0">
                <a:solidFill>
                  <a:srgbClr val="000000"/>
                </a:solidFill>
                <a:latin typeface="Calibri"/>
                <a:ea typeface="DejaVu Sans"/>
              </a:rPr>
              <a:t>Administrador Ambiental</a:t>
            </a:r>
            <a:endParaRPr lang="es-CO" sz="1800" b="0" strike="noStrike" spc="-1" dirty="0">
              <a:latin typeface="Arial"/>
            </a:endParaRPr>
          </a:p>
          <a:p>
            <a:pPr algn="ctr">
              <a:lnSpc>
                <a:spcPct val="100000"/>
              </a:lnSpc>
            </a:pPr>
            <a:r>
              <a:rPr lang="es-CO" sz="1800" b="0" strike="noStrike" spc="-1" dirty="0">
                <a:solidFill>
                  <a:srgbClr val="000000"/>
                </a:solidFill>
                <a:latin typeface="Calibri"/>
                <a:ea typeface="DejaVu Sans"/>
              </a:rPr>
              <a:t>Esp. en Educación y Gestión Ambiental.</a:t>
            </a:r>
            <a:endParaRPr lang="es-CO" sz="1800" b="0" strike="noStrike" spc="-1" dirty="0">
              <a:latin typeface="Arial"/>
            </a:endParaRPr>
          </a:p>
          <a:p>
            <a:pPr algn="ctr">
              <a:lnSpc>
                <a:spcPct val="100000"/>
              </a:lnSpc>
            </a:pPr>
            <a:r>
              <a:rPr lang="es-CO" sz="1800" b="0" strike="noStrike" spc="-1" dirty="0" smtClean="0">
                <a:solidFill>
                  <a:srgbClr val="000000"/>
                </a:solidFill>
                <a:latin typeface="Calibri"/>
                <a:ea typeface="DejaVu Sans"/>
              </a:rPr>
              <a:t>germansc@misena.edu.co</a:t>
            </a:r>
            <a:endParaRPr lang="es-CO" sz="1800" b="0" strike="noStrike" spc="-1" dirty="0">
              <a:latin typeface="Arial"/>
            </a:endParaRPr>
          </a:p>
        </p:txBody>
      </p:sp>
    </p:spTree>
    <p:extLst>
      <p:ext uri="{BB962C8B-B14F-4D97-AF65-F5344CB8AC3E}">
        <p14:creationId xmlns:p14="http://schemas.microsoft.com/office/powerpoint/2010/main" val="3409726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3" name="Conector recto 2">
            <a:extLst>
              <a:ext uri="{FF2B5EF4-FFF2-40B4-BE49-F238E27FC236}">
                <a16:creationId xmlns:a16="http://schemas.microsoft.com/office/drawing/2014/main" id="{AE0C963B-97B4-4F66-1B49-0B47BC7F0F1A}"/>
              </a:ext>
            </a:extLst>
          </p:cNvPr>
          <p:cNvCxnSpPr>
            <a:cxnSpLocks/>
          </p:cNvCxnSpPr>
          <p:nvPr/>
        </p:nvCxnSpPr>
        <p:spPr>
          <a:xfrm>
            <a:off x="4633333" y="3182286"/>
            <a:ext cx="2247544" cy="0"/>
          </a:xfrm>
          <a:prstGeom prst="line">
            <a:avLst/>
          </a:prstGeom>
          <a:ln w="12700">
            <a:solidFill>
              <a:srgbClr val="38AA00"/>
            </a:solidFill>
          </a:ln>
        </p:spPr>
        <p:style>
          <a:lnRef idx="1">
            <a:schemeClr val="accent1"/>
          </a:lnRef>
          <a:fillRef idx="0">
            <a:schemeClr val="accent1"/>
          </a:fillRef>
          <a:effectRef idx="0">
            <a:schemeClr val="accent1"/>
          </a:effectRef>
          <a:fontRef idx="minor">
            <a:schemeClr val="tx1"/>
          </a:fontRef>
        </p:style>
      </p:cxnSp>
      <p:sp>
        <p:nvSpPr>
          <p:cNvPr id="4" name="CustomShape 1"/>
          <p:cNvSpPr/>
          <p:nvPr/>
        </p:nvSpPr>
        <p:spPr>
          <a:xfrm>
            <a:off x="2887873" y="2269686"/>
            <a:ext cx="556092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457200" algn="just">
              <a:lnSpc>
                <a:spcPct val="100000"/>
              </a:lnSpc>
              <a:tabLst>
                <a:tab pos="2209680" algn="l"/>
              </a:tabLst>
            </a:pPr>
            <a:r>
              <a:rPr lang="es-ES_tradnl" sz="5400" b="0" strike="noStrike" spc="-1" dirty="0">
                <a:solidFill>
                  <a:srgbClr val="000000"/>
                </a:solidFill>
                <a:latin typeface="Arial"/>
                <a:ea typeface="Times New Roman"/>
              </a:rPr>
              <a:t>1.3. Ecosistema</a:t>
            </a:r>
            <a:endParaRPr lang="es-CO" sz="5400" b="0" strike="noStrike" spc="-1" dirty="0">
              <a:latin typeface="Arial"/>
            </a:endParaRPr>
          </a:p>
        </p:txBody>
      </p:sp>
    </p:spTree>
    <p:extLst>
      <p:ext uri="{BB962C8B-B14F-4D97-AF65-F5344CB8AC3E}">
        <p14:creationId xmlns:p14="http://schemas.microsoft.com/office/powerpoint/2010/main" val="3312956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b="1" spc="-1" dirty="0">
                <a:solidFill>
                  <a:srgbClr val="FFFFFF"/>
                </a:solidFill>
                <a:latin typeface="Calibri"/>
                <a:ea typeface="DejaVu Sans"/>
              </a:rPr>
              <a:t>¿Qué es el ecosistema</a:t>
            </a:r>
            <a:r>
              <a:rPr lang="es-CO" b="1" spc="-1" dirty="0" smtClean="0">
                <a:solidFill>
                  <a:srgbClr val="FFFFFF"/>
                </a:solidFill>
                <a:latin typeface="Calibri"/>
                <a:ea typeface="DejaVu Sans"/>
              </a:rPr>
              <a:t>?</a:t>
            </a:r>
            <a:endParaRPr lang="es-CO" dirty="0"/>
          </a:p>
        </p:txBody>
      </p:sp>
      <p:sp>
        <p:nvSpPr>
          <p:cNvPr id="3" name="CustomShape 2"/>
          <p:cNvSpPr/>
          <p:nvPr/>
        </p:nvSpPr>
        <p:spPr>
          <a:xfrm>
            <a:off x="113582" y="2130635"/>
            <a:ext cx="4441166" cy="310559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541"/>
              </a:spcBef>
              <a:tabLst>
                <a:tab pos="0" algn="l"/>
              </a:tabLst>
            </a:pPr>
            <a:r>
              <a:rPr lang="es-CO" sz="2700" b="0" strike="noStrike" spc="-1" dirty="0">
                <a:solidFill>
                  <a:srgbClr val="000000"/>
                </a:solidFill>
                <a:ea typeface="DejaVu Sans"/>
              </a:rPr>
              <a:t>Es el Conjunto de los </a:t>
            </a:r>
            <a:r>
              <a:rPr lang="es-CO" sz="2700" b="1" strike="noStrike" spc="-1" dirty="0">
                <a:solidFill>
                  <a:srgbClr val="000000"/>
                </a:solidFill>
                <a:ea typeface="DejaVu Sans"/>
              </a:rPr>
              <a:t>seres vivos</a:t>
            </a:r>
            <a:r>
              <a:rPr lang="es-CO" sz="2700" b="0" strike="noStrike" spc="-1" dirty="0">
                <a:solidFill>
                  <a:srgbClr val="000000"/>
                </a:solidFill>
                <a:ea typeface="DejaVu Sans"/>
              </a:rPr>
              <a:t>, los </a:t>
            </a:r>
            <a:r>
              <a:rPr lang="es-CO" sz="2700" b="1" strike="noStrike" spc="-1" dirty="0">
                <a:solidFill>
                  <a:srgbClr val="000000"/>
                </a:solidFill>
                <a:ea typeface="DejaVu Sans"/>
              </a:rPr>
              <a:t>elementos físicos </a:t>
            </a:r>
            <a:r>
              <a:rPr lang="es-CO" sz="2700" b="0" strike="noStrike" spc="-1" dirty="0">
                <a:solidFill>
                  <a:srgbClr val="000000"/>
                </a:solidFill>
                <a:ea typeface="DejaVu Sans"/>
              </a:rPr>
              <a:t>de un determinado </a:t>
            </a:r>
            <a:r>
              <a:rPr lang="es-CO" sz="2700" b="1" strike="noStrike" spc="-1" dirty="0">
                <a:solidFill>
                  <a:srgbClr val="000000"/>
                </a:solidFill>
                <a:ea typeface="DejaVu Sans"/>
              </a:rPr>
              <a:t>lugar</a:t>
            </a:r>
            <a:r>
              <a:rPr lang="es-CO" sz="2700" b="0" strike="noStrike" spc="-1" dirty="0">
                <a:solidFill>
                  <a:srgbClr val="000000"/>
                </a:solidFill>
                <a:ea typeface="DejaVu Sans"/>
              </a:rPr>
              <a:t> y las </a:t>
            </a:r>
            <a:r>
              <a:rPr lang="es-CO" sz="2700" b="1" strike="noStrike" spc="-1" dirty="0">
                <a:solidFill>
                  <a:srgbClr val="000000"/>
                </a:solidFill>
                <a:ea typeface="DejaVu Sans"/>
              </a:rPr>
              <a:t>interacciones</a:t>
            </a:r>
            <a:r>
              <a:rPr lang="es-CO" sz="2700" b="0" strike="noStrike" spc="-1" dirty="0">
                <a:solidFill>
                  <a:srgbClr val="000000"/>
                </a:solidFill>
                <a:ea typeface="DejaVu Sans"/>
              </a:rPr>
              <a:t> que se establecen entre ellos, como resultado de los </a:t>
            </a:r>
            <a:r>
              <a:rPr lang="es-CO" sz="2700" b="1" strike="noStrike" spc="-1" dirty="0">
                <a:solidFill>
                  <a:srgbClr val="000000"/>
                </a:solidFill>
                <a:ea typeface="DejaVu Sans"/>
              </a:rPr>
              <a:t>intercambios de materia, energía e información</a:t>
            </a:r>
            <a:r>
              <a:rPr lang="es-CO" sz="2700" b="0" strike="noStrike" spc="-1" dirty="0" smtClean="0">
                <a:solidFill>
                  <a:srgbClr val="000000"/>
                </a:solidFill>
                <a:ea typeface="DejaVu Sans"/>
              </a:rPr>
              <a:t>”. Guerrero </a:t>
            </a:r>
            <a:r>
              <a:rPr lang="es-CO" sz="2700" b="0" strike="noStrike" spc="-1" dirty="0">
                <a:solidFill>
                  <a:srgbClr val="000000"/>
                </a:solidFill>
                <a:ea typeface="DejaVu Sans"/>
              </a:rPr>
              <a:t>(2015</a:t>
            </a:r>
            <a:r>
              <a:rPr lang="es-CO" sz="2700" b="0" strike="noStrike" spc="-1" dirty="0" smtClean="0">
                <a:solidFill>
                  <a:srgbClr val="000000"/>
                </a:solidFill>
                <a:ea typeface="DejaVu Sans"/>
              </a:rPr>
              <a:t>)</a:t>
            </a:r>
            <a:endParaRPr lang="es-CO" sz="2700" b="0" strike="noStrike" spc="-1" dirty="0"/>
          </a:p>
        </p:txBody>
      </p:sp>
      <p:graphicFrame>
        <p:nvGraphicFramePr>
          <p:cNvPr id="4" name="Diagram2"/>
          <p:cNvGraphicFramePr/>
          <p:nvPr>
            <p:extLst>
              <p:ext uri="{D42A27DB-BD31-4B8C-83A1-F6EECF244321}">
                <p14:modId xmlns:p14="http://schemas.microsoft.com/office/powerpoint/2010/main" val="10734951"/>
              </p:ext>
            </p:extLst>
          </p:nvPr>
        </p:nvGraphicFramePr>
        <p:xfrm>
          <a:off x="4395046" y="2060497"/>
          <a:ext cx="3717000" cy="3180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ustomShape 3"/>
          <p:cNvSpPr/>
          <p:nvPr/>
        </p:nvSpPr>
        <p:spPr>
          <a:xfrm>
            <a:off x="5176054" y="5311054"/>
            <a:ext cx="2935992" cy="644877"/>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s-MX" sz="1800" b="0" strike="noStrike" spc="-1" dirty="0" smtClean="0">
                <a:solidFill>
                  <a:srgbClr val="222222"/>
                </a:solidFill>
                <a:latin typeface="Calibri"/>
                <a:ea typeface="DejaVu Sans"/>
              </a:rPr>
              <a:t>Nota. Tomado de MAVDT</a:t>
            </a:r>
            <a:r>
              <a:rPr lang="es-MX" sz="1800" b="0" strike="noStrike" spc="-1" dirty="0">
                <a:solidFill>
                  <a:srgbClr val="222222"/>
                </a:solidFill>
                <a:latin typeface="Calibri"/>
                <a:ea typeface="DejaVu Sans"/>
              </a:rPr>
              <a:t>, </a:t>
            </a:r>
            <a:r>
              <a:rPr lang="es-MX" sz="1800" b="0" strike="noStrike" spc="-1" dirty="0" smtClean="0">
                <a:solidFill>
                  <a:srgbClr val="222222"/>
                </a:solidFill>
                <a:latin typeface="Calibri"/>
                <a:ea typeface="DejaVu Sans"/>
              </a:rPr>
              <a:t>2010.</a:t>
            </a:r>
            <a:endParaRPr lang="es-CO" sz="1800" b="0" strike="noStrike" spc="-1" dirty="0">
              <a:latin typeface="Arial"/>
            </a:endParaRPr>
          </a:p>
        </p:txBody>
      </p:sp>
      <p:pic>
        <p:nvPicPr>
          <p:cNvPr id="6" name="Imagen 15"/>
          <p:cNvPicPr/>
          <p:nvPr/>
        </p:nvPicPr>
        <p:blipFill>
          <a:blip r:embed="rId7"/>
          <a:srcRect l="11100" t="33715" r="48191" b="20871"/>
          <a:stretch/>
        </p:blipFill>
        <p:spPr>
          <a:xfrm>
            <a:off x="8374126" y="2333737"/>
            <a:ext cx="3717000" cy="2332440"/>
          </a:xfrm>
          <a:prstGeom prst="rect">
            <a:avLst/>
          </a:prstGeom>
          <a:ln w="0">
            <a:noFill/>
          </a:ln>
        </p:spPr>
      </p:pic>
      <p:sp>
        <p:nvSpPr>
          <p:cNvPr id="7" name="CustomShape 3"/>
          <p:cNvSpPr/>
          <p:nvPr/>
        </p:nvSpPr>
        <p:spPr>
          <a:xfrm>
            <a:off x="8374126" y="4666177"/>
            <a:ext cx="2935992" cy="644877"/>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s-MX" sz="1800" b="0" strike="noStrike" spc="-1" dirty="0" smtClean="0">
                <a:solidFill>
                  <a:srgbClr val="222222"/>
                </a:solidFill>
                <a:latin typeface="Calibri"/>
                <a:ea typeface="DejaVu Sans"/>
              </a:rPr>
              <a:t>Nota. Tomado del IDEAM 2017.</a:t>
            </a:r>
            <a:endParaRPr lang="es-CO" sz="1800" b="0" strike="noStrike" spc="-1" dirty="0">
              <a:latin typeface="Arial"/>
            </a:endParaRPr>
          </a:p>
        </p:txBody>
      </p:sp>
    </p:spTree>
    <p:extLst>
      <p:ext uri="{BB962C8B-B14F-4D97-AF65-F5344CB8AC3E}">
        <p14:creationId xmlns:p14="http://schemas.microsoft.com/office/powerpoint/2010/main" val="1811041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3" name="Conector recto 2">
            <a:extLst>
              <a:ext uri="{FF2B5EF4-FFF2-40B4-BE49-F238E27FC236}">
                <a16:creationId xmlns:a16="http://schemas.microsoft.com/office/drawing/2014/main" id="{AE0C963B-97B4-4F66-1B49-0B47BC7F0F1A}"/>
              </a:ext>
            </a:extLst>
          </p:cNvPr>
          <p:cNvCxnSpPr>
            <a:cxnSpLocks/>
          </p:cNvCxnSpPr>
          <p:nvPr/>
        </p:nvCxnSpPr>
        <p:spPr>
          <a:xfrm>
            <a:off x="4964971" y="3699871"/>
            <a:ext cx="2247544" cy="0"/>
          </a:xfrm>
          <a:prstGeom prst="line">
            <a:avLst/>
          </a:prstGeom>
          <a:ln w="12700">
            <a:solidFill>
              <a:srgbClr val="38AA00"/>
            </a:solidFill>
          </a:ln>
        </p:spPr>
        <p:style>
          <a:lnRef idx="1">
            <a:schemeClr val="accent1"/>
          </a:lnRef>
          <a:fillRef idx="0">
            <a:schemeClr val="accent1"/>
          </a:fillRef>
          <a:effectRef idx="0">
            <a:schemeClr val="accent1"/>
          </a:effectRef>
          <a:fontRef idx="minor">
            <a:schemeClr val="tx1"/>
          </a:fontRef>
        </p:style>
      </p:cxnSp>
      <p:sp>
        <p:nvSpPr>
          <p:cNvPr id="4" name="CustomShape 1"/>
          <p:cNvSpPr/>
          <p:nvPr/>
        </p:nvSpPr>
        <p:spPr>
          <a:xfrm>
            <a:off x="1270140" y="1946999"/>
            <a:ext cx="8991460" cy="1752872"/>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457200" algn="ctr">
              <a:lnSpc>
                <a:spcPct val="100000"/>
              </a:lnSpc>
              <a:tabLst>
                <a:tab pos="2209680" algn="l"/>
              </a:tabLst>
            </a:pPr>
            <a:r>
              <a:rPr lang="es-ES_tradnl" sz="5400" b="0" strike="noStrike" spc="-1" dirty="0">
                <a:solidFill>
                  <a:srgbClr val="000000"/>
                </a:solidFill>
                <a:latin typeface="Arial"/>
                <a:ea typeface="Times New Roman"/>
              </a:rPr>
              <a:t>1.4. Bienes y Servicios ecosistémicos</a:t>
            </a:r>
            <a:endParaRPr lang="es-CO" sz="5400" b="0" strike="noStrike" spc="-1" dirty="0">
              <a:latin typeface="Arial"/>
            </a:endParaRPr>
          </a:p>
        </p:txBody>
      </p:sp>
    </p:spTree>
    <p:extLst>
      <p:ext uri="{BB962C8B-B14F-4D97-AF65-F5344CB8AC3E}">
        <p14:creationId xmlns:p14="http://schemas.microsoft.com/office/powerpoint/2010/main" val="4132930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spc="-1" dirty="0">
                <a:solidFill>
                  <a:srgbClr val="FFFFFF"/>
                </a:solidFill>
                <a:latin typeface="Calibri"/>
                <a:ea typeface="DejaVu Sans"/>
              </a:rPr>
              <a:t>Servicios </a:t>
            </a:r>
            <a:r>
              <a:rPr lang="es-ES" b="1" spc="-1" dirty="0" smtClean="0">
                <a:solidFill>
                  <a:srgbClr val="FFFFFF"/>
                </a:solidFill>
                <a:latin typeface="Calibri"/>
                <a:ea typeface="DejaVu Sans"/>
              </a:rPr>
              <a:t>ecosistémicos</a:t>
            </a:r>
            <a:endParaRPr lang="es-CO" dirty="0"/>
          </a:p>
        </p:txBody>
      </p:sp>
      <p:sp>
        <p:nvSpPr>
          <p:cNvPr id="3" name="CustomShape 1"/>
          <p:cNvSpPr/>
          <p:nvPr/>
        </p:nvSpPr>
        <p:spPr>
          <a:xfrm>
            <a:off x="301028" y="2414894"/>
            <a:ext cx="5642573" cy="2627280"/>
          </a:xfrm>
          <a:prstGeom prst="rect">
            <a:avLst/>
          </a:prstGeom>
          <a:ln>
            <a:round/>
          </a:ln>
        </p:spPr>
        <p:style>
          <a:lnRef idx="2">
            <a:schemeClr val="accent6"/>
          </a:lnRef>
          <a:fillRef idx="1">
            <a:schemeClr val="lt1"/>
          </a:fillRef>
          <a:effectRef idx="0">
            <a:schemeClr val="accent6"/>
          </a:effectRef>
          <a:fontRef idx="minor"/>
        </p:style>
        <p:txBody>
          <a:bodyPr lIns="68760" tIns="34200" rIns="68760" bIns="34200">
            <a:noAutofit/>
          </a:bodyPr>
          <a:lstStyle/>
          <a:p>
            <a:pPr>
              <a:lnSpc>
                <a:spcPct val="100000"/>
              </a:lnSpc>
              <a:spcBef>
                <a:spcPts val="561"/>
              </a:spcBef>
            </a:pPr>
            <a:r>
              <a:rPr lang="es-ES" sz="2800" b="0" strike="noStrike" spc="-1" dirty="0">
                <a:ea typeface="DejaVu Sans"/>
              </a:rPr>
              <a:t>Según la Evaluación de Ecosistemas del Milenio </a:t>
            </a:r>
            <a:r>
              <a:rPr lang="es-ES" sz="2800" b="0" strike="noStrike" spc="-1" dirty="0" smtClean="0">
                <a:ea typeface="DejaVu Sans"/>
              </a:rPr>
              <a:t>(</a:t>
            </a:r>
            <a:r>
              <a:rPr lang="es-ES" sz="2800" b="0" strike="noStrike" spc="-1" dirty="0">
                <a:ea typeface="DejaVu Sans"/>
              </a:rPr>
              <a:t>2005), </a:t>
            </a:r>
            <a:r>
              <a:rPr lang="es-ES" sz="2800" b="0" strike="noStrike" spc="-1" dirty="0" smtClean="0">
                <a:ea typeface="DejaVu Sans"/>
              </a:rPr>
              <a:t>los servicios ecosistémicos son </a:t>
            </a:r>
            <a:r>
              <a:rPr lang="es-ES" sz="2800" b="0" strike="noStrike" spc="-1" dirty="0">
                <a:ea typeface="DejaVu Sans"/>
              </a:rPr>
              <a:t>los beneficios directos o indirectos que los humanos </a:t>
            </a:r>
            <a:r>
              <a:rPr lang="es-ES" sz="2800" b="0" strike="noStrike" spc="-1" dirty="0" smtClean="0">
                <a:ea typeface="DejaVu Sans"/>
              </a:rPr>
              <a:t>obtenemos de </a:t>
            </a:r>
            <a:r>
              <a:rPr lang="es-ES" sz="2800" b="0" strike="noStrike" spc="-1" dirty="0">
                <a:ea typeface="DejaVu Sans"/>
              </a:rPr>
              <a:t>los ecosistemas</a:t>
            </a:r>
            <a:r>
              <a:rPr lang="es-ES" sz="2800" spc="-1" dirty="0">
                <a:ea typeface="DejaVu Sans"/>
              </a:rPr>
              <a:t>. Assessment (2005</a:t>
            </a:r>
            <a:r>
              <a:rPr lang="es-ES" sz="2800" spc="-1" dirty="0" smtClean="0">
                <a:ea typeface="DejaVu Sans"/>
              </a:rPr>
              <a:t>).</a:t>
            </a:r>
            <a:endParaRPr lang="es-CO" sz="2800" b="0" strike="noStrike" spc="-1" dirty="0"/>
          </a:p>
        </p:txBody>
      </p:sp>
      <p:sp>
        <p:nvSpPr>
          <p:cNvPr id="5" name="CustomShape 1"/>
          <p:cNvSpPr/>
          <p:nvPr/>
        </p:nvSpPr>
        <p:spPr>
          <a:xfrm>
            <a:off x="6851170" y="1690688"/>
            <a:ext cx="5088563" cy="4769083"/>
          </a:xfrm>
          <a:prstGeom prst="rect">
            <a:avLst/>
          </a:prstGeom>
          <a:solidFill>
            <a:schemeClr val="bg1">
              <a:lumMod val="85000"/>
            </a:schemeClr>
          </a:solidFill>
          <a:ln w="0">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s-CO" sz="1600" strike="noStrike" spc="-1" dirty="0" smtClean="0">
                <a:ea typeface="DejaVu Sans"/>
              </a:rPr>
              <a:t>Según WWF (2018), se dividen en:</a:t>
            </a:r>
          </a:p>
          <a:p>
            <a:pPr>
              <a:lnSpc>
                <a:spcPct val="100000"/>
              </a:lnSpc>
            </a:pPr>
            <a:endParaRPr lang="es-CO" sz="1600" b="1" strike="noStrike" spc="-1" dirty="0" smtClean="0">
              <a:ea typeface="DejaVu Sans"/>
            </a:endParaRPr>
          </a:p>
          <a:p>
            <a:pPr marL="342900" indent="-342900">
              <a:lnSpc>
                <a:spcPct val="100000"/>
              </a:lnSpc>
              <a:buAutoNum type="arabicPeriod"/>
            </a:pPr>
            <a:r>
              <a:rPr lang="es-CO" sz="1600" b="1" strike="noStrike" spc="-1" dirty="0" smtClean="0">
                <a:ea typeface="DejaVu Sans"/>
              </a:rPr>
              <a:t>Servicios </a:t>
            </a:r>
            <a:r>
              <a:rPr lang="es-CO" sz="1600" b="1" strike="noStrike" spc="-1" dirty="0">
                <a:ea typeface="DejaVu Sans"/>
              </a:rPr>
              <a:t>culturales:</a:t>
            </a:r>
            <a:r>
              <a:rPr lang="es-CO" sz="1600" b="0" strike="noStrike" spc="-1" dirty="0">
                <a:ea typeface="DejaVu Sans"/>
              </a:rPr>
              <a:t> son aquellas riquezas inmateriales que nos sirven para construir nuestra vida social. Algunos ejemplos son la recreación y el </a:t>
            </a:r>
            <a:r>
              <a:rPr lang="es-CO" sz="1600" b="0" strike="noStrike" spc="-1" dirty="0" smtClean="0">
                <a:ea typeface="DejaVu Sans"/>
              </a:rPr>
              <a:t>ecoturismo.</a:t>
            </a:r>
            <a:endParaRPr lang="es-CO" sz="1600" dirty="0"/>
          </a:p>
          <a:p>
            <a:pPr marL="342900" indent="-342900">
              <a:lnSpc>
                <a:spcPct val="100000"/>
              </a:lnSpc>
              <a:buAutoNum type="arabicPeriod"/>
            </a:pPr>
            <a:r>
              <a:rPr lang="es-CO" sz="1600" b="1" strike="noStrike" spc="-1" dirty="0" smtClean="0">
                <a:ea typeface="DejaVu Sans"/>
              </a:rPr>
              <a:t>Servicios </a:t>
            </a:r>
            <a:r>
              <a:rPr lang="es-CO" sz="1600" b="1" strike="noStrike" spc="-1" dirty="0">
                <a:ea typeface="DejaVu Sans"/>
              </a:rPr>
              <a:t>de regulación</a:t>
            </a:r>
            <a:r>
              <a:rPr lang="es-CO" sz="1600" b="0" strike="noStrike" spc="-1" dirty="0">
                <a:ea typeface="DejaVu Sans"/>
              </a:rPr>
              <a:t>: son aquellos bienes producidos por la regulación de los ecosistemas. Entre ellos puedes encontrar la regulación de la calidad del aire o la fertilidad de los </a:t>
            </a:r>
            <a:r>
              <a:rPr lang="es-CO" sz="1600" b="0" strike="noStrike" spc="-1" dirty="0" smtClean="0">
                <a:ea typeface="DejaVu Sans"/>
              </a:rPr>
              <a:t>suelos.</a:t>
            </a:r>
            <a:endParaRPr lang="es-CO" sz="1600" dirty="0"/>
          </a:p>
          <a:p>
            <a:pPr marL="342900" indent="-342900">
              <a:lnSpc>
                <a:spcPct val="100000"/>
              </a:lnSpc>
              <a:buAutoNum type="arabicPeriod"/>
            </a:pPr>
            <a:r>
              <a:rPr lang="es-CO" sz="1600" b="1" strike="noStrike" spc="-1" dirty="0" smtClean="0">
                <a:ea typeface="DejaVu Sans"/>
              </a:rPr>
              <a:t>Servicios </a:t>
            </a:r>
            <a:r>
              <a:rPr lang="es-CO" sz="1600" b="1" strike="noStrike" spc="-1" dirty="0">
                <a:ea typeface="DejaVu Sans"/>
              </a:rPr>
              <a:t>de aprovisionamiento: </a:t>
            </a:r>
            <a:r>
              <a:rPr lang="es-CO" sz="1600" b="0" strike="noStrike" spc="-1" dirty="0">
                <a:ea typeface="DejaVu Sans"/>
              </a:rPr>
              <a:t>son los productos consumibles. Entre los más importantes están el agua y los </a:t>
            </a:r>
            <a:r>
              <a:rPr lang="es-CO" sz="1600" b="0" strike="noStrike" spc="-1" dirty="0" smtClean="0">
                <a:ea typeface="DejaVu Sans"/>
              </a:rPr>
              <a:t>alimentos.</a:t>
            </a:r>
            <a:endParaRPr lang="es-CO" sz="1600" dirty="0"/>
          </a:p>
          <a:p>
            <a:pPr marL="342900" indent="-342900">
              <a:lnSpc>
                <a:spcPct val="100000"/>
              </a:lnSpc>
              <a:buAutoNum type="arabicPeriod"/>
            </a:pPr>
            <a:r>
              <a:rPr lang="es-CO" sz="1600" b="1" strike="noStrike" spc="-1" dirty="0" smtClean="0">
                <a:ea typeface="DejaVu Sans"/>
              </a:rPr>
              <a:t>Servicios </a:t>
            </a:r>
            <a:r>
              <a:rPr lang="es-CO" sz="1600" b="1" strike="noStrike" spc="-1" dirty="0">
                <a:ea typeface="DejaVu Sans"/>
              </a:rPr>
              <a:t>de sostenimiento:</a:t>
            </a:r>
            <a:r>
              <a:rPr lang="es-CO" sz="1600" b="0" strike="noStrike" spc="-1" dirty="0">
                <a:ea typeface="DejaVu Sans"/>
              </a:rPr>
              <a:t> son los bienes necesarios para que los otros servicios sigan existiendo. Entre ellos, el ciclo de los nutrientes o la formación de suelos. Prácticamente, los servicios ecosistémicos sostienen toda la vida como la conocemos. Son vitales para nuestra supervivencia y por eso es tan importante cuidar el capital natural que los produce</a:t>
            </a:r>
            <a:r>
              <a:rPr lang="es-CO" sz="1600" b="0" strike="noStrike" spc="-1" dirty="0" smtClean="0">
                <a:ea typeface="DejaVu Sans"/>
              </a:rPr>
              <a:t>.</a:t>
            </a:r>
          </a:p>
        </p:txBody>
      </p:sp>
    </p:spTree>
    <p:extLst>
      <p:ext uri="{BB962C8B-B14F-4D97-AF65-F5344CB8AC3E}">
        <p14:creationId xmlns:p14="http://schemas.microsoft.com/office/powerpoint/2010/main" val="4031496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spc="-1" dirty="0">
                <a:solidFill>
                  <a:srgbClr val="FFFFFF"/>
                </a:solidFill>
                <a:latin typeface="Calibri"/>
                <a:ea typeface="DejaVu Sans"/>
              </a:rPr>
              <a:t>Servicios </a:t>
            </a:r>
            <a:r>
              <a:rPr lang="es-ES" b="1" spc="-1" dirty="0" smtClean="0">
                <a:solidFill>
                  <a:srgbClr val="FFFFFF"/>
                </a:solidFill>
                <a:latin typeface="Calibri"/>
                <a:ea typeface="DejaVu Sans"/>
              </a:rPr>
              <a:t>ecosistémicos</a:t>
            </a:r>
            <a:endParaRPr lang="es-CO" dirty="0"/>
          </a:p>
        </p:txBody>
      </p:sp>
      <p:pic>
        <p:nvPicPr>
          <p:cNvPr id="3" name="Picture 2"/>
          <p:cNvPicPr/>
          <p:nvPr/>
        </p:nvPicPr>
        <p:blipFill>
          <a:blip r:embed="rId2"/>
          <a:stretch/>
        </p:blipFill>
        <p:spPr>
          <a:xfrm>
            <a:off x="3084314" y="1479550"/>
            <a:ext cx="5488185" cy="4918550"/>
          </a:xfrm>
          <a:prstGeom prst="rect">
            <a:avLst/>
          </a:prstGeom>
          <a:ln w="0">
            <a:noFill/>
          </a:ln>
        </p:spPr>
      </p:pic>
      <p:sp>
        <p:nvSpPr>
          <p:cNvPr id="4" name="CustomShape 2"/>
          <p:cNvSpPr/>
          <p:nvPr/>
        </p:nvSpPr>
        <p:spPr>
          <a:xfrm>
            <a:off x="3015420" y="6398100"/>
            <a:ext cx="4312480" cy="29862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s-CO" sz="1350" b="0" strike="noStrike" spc="-1" dirty="0" smtClean="0">
                <a:solidFill>
                  <a:srgbClr val="222222"/>
                </a:solidFill>
                <a:ea typeface="DejaVu Sans"/>
              </a:rPr>
              <a:t>Nota. Tomado de Informe </a:t>
            </a:r>
            <a:r>
              <a:rPr lang="es-CO" sz="1350" b="0" strike="noStrike" spc="-1" dirty="0">
                <a:solidFill>
                  <a:srgbClr val="222222"/>
                </a:solidFill>
                <a:ea typeface="DejaVu Sans"/>
              </a:rPr>
              <a:t>Planeta Vivo WWF (</a:t>
            </a:r>
            <a:r>
              <a:rPr lang="es-CO" sz="1350" b="0" strike="noStrike" spc="-1" dirty="0" smtClean="0">
                <a:solidFill>
                  <a:srgbClr val="222222"/>
                </a:solidFill>
                <a:ea typeface="DejaVu Sans"/>
              </a:rPr>
              <a:t>2018). </a:t>
            </a:r>
            <a:endParaRPr lang="es-CO" sz="1350" b="0" strike="noStrike" spc="-1" dirty="0"/>
          </a:p>
        </p:txBody>
      </p:sp>
    </p:spTree>
    <p:extLst>
      <p:ext uri="{BB962C8B-B14F-4D97-AF65-F5344CB8AC3E}">
        <p14:creationId xmlns:p14="http://schemas.microsoft.com/office/powerpoint/2010/main" val="667453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3" name="Conector recto 2">
            <a:extLst>
              <a:ext uri="{FF2B5EF4-FFF2-40B4-BE49-F238E27FC236}">
                <a16:creationId xmlns:a16="http://schemas.microsoft.com/office/drawing/2014/main" id="{AE0C963B-97B4-4F66-1B49-0B47BC7F0F1A}"/>
              </a:ext>
            </a:extLst>
          </p:cNvPr>
          <p:cNvCxnSpPr>
            <a:cxnSpLocks/>
          </p:cNvCxnSpPr>
          <p:nvPr/>
        </p:nvCxnSpPr>
        <p:spPr>
          <a:xfrm>
            <a:off x="4785733" y="3131486"/>
            <a:ext cx="2247544" cy="0"/>
          </a:xfrm>
          <a:prstGeom prst="line">
            <a:avLst/>
          </a:prstGeom>
          <a:ln w="12700">
            <a:solidFill>
              <a:srgbClr val="38AA00"/>
            </a:solidFill>
          </a:ln>
        </p:spPr>
        <p:style>
          <a:lnRef idx="1">
            <a:schemeClr val="accent1"/>
          </a:lnRef>
          <a:fillRef idx="0">
            <a:schemeClr val="accent1"/>
          </a:fillRef>
          <a:effectRef idx="0">
            <a:schemeClr val="accent1"/>
          </a:effectRef>
          <a:fontRef idx="minor">
            <a:schemeClr val="tx1"/>
          </a:fontRef>
        </p:style>
      </p:cxnSp>
      <p:sp>
        <p:nvSpPr>
          <p:cNvPr id="4" name="CustomShape 1"/>
          <p:cNvSpPr/>
          <p:nvPr/>
        </p:nvSpPr>
        <p:spPr>
          <a:xfrm>
            <a:off x="2417865" y="2024940"/>
            <a:ext cx="698328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457200" algn="ctr">
              <a:lnSpc>
                <a:spcPct val="100000"/>
              </a:lnSpc>
              <a:tabLst>
                <a:tab pos="2209680" algn="l"/>
              </a:tabLst>
            </a:pPr>
            <a:r>
              <a:rPr lang="es-ES_tradnl" sz="5400" b="0" strike="noStrike" spc="-1" dirty="0">
                <a:solidFill>
                  <a:srgbClr val="000000"/>
                </a:solidFill>
                <a:latin typeface="Arial"/>
                <a:ea typeface="Times New Roman"/>
              </a:rPr>
              <a:t>1.5. Ambiente</a:t>
            </a:r>
            <a:endParaRPr lang="es-CO" sz="5400" b="0" strike="noStrike" spc="-1" dirty="0">
              <a:latin typeface="Arial"/>
            </a:endParaRPr>
          </a:p>
        </p:txBody>
      </p:sp>
    </p:spTree>
    <p:extLst>
      <p:ext uri="{BB962C8B-B14F-4D97-AF65-F5344CB8AC3E}">
        <p14:creationId xmlns:p14="http://schemas.microsoft.com/office/powerpoint/2010/main" val="2194038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b="1" spc="-1" dirty="0">
                <a:solidFill>
                  <a:srgbClr val="FFFFFF"/>
                </a:solidFill>
                <a:latin typeface="Calibri"/>
                <a:ea typeface="DejaVu Sans"/>
              </a:rPr>
              <a:t>El ambiente más allá de lo </a:t>
            </a:r>
            <a:r>
              <a:rPr lang="es-CO" b="1" spc="-1" dirty="0" smtClean="0">
                <a:solidFill>
                  <a:srgbClr val="FFFFFF"/>
                </a:solidFill>
                <a:latin typeface="Calibri"/>
                <a:ea typeface="DejaVu Sans"/>
              </a:rPr>
              <a:t>ecológico</a:t>
            </a:r>
            <a:endParaRPr lang="es-CO" dirty="0"/>
          </a:p>
        </p:txBody>
      </p:sp>
      <p:sp>
        <p:nvSpPr>
          <p:cNvPr id="3" name="CustomShape 2"/>
          <p:cNvSpPr/>
          <p:nvPr/>
        </p:nvSpPr>
        <p:spPr>
          <a:xfrm>
            <a:off x="1600200" y="2411003"/>
            <a:ext cx="8565520" cy="2932522"/>
          </a:xfrm>
          <a:prstGeom prst="rect">
            <a:avLst/>
          </a:prstGeom>
          <a:solidFill>
            <a:srgbClr val="FFFFFF"/>
          </a:solidFill>
          <a:ln w="25560">
            <a:solidFill>
              <a:srgbClr val="F79646"/>
            </a:solidFill>
            <a:round/>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280" algn="ctr">
              <a:lnSpc>
                <a:spcPct val="100000"/>
              </a:lnSpc>
              <a:spcBef>
                <a:spcPts val="561"/>
              </a:spcBef>
              <a:tabLst>
                <a:tab pos="0" algn="l"/>
              </a:tabLst>
            </a:pPr>
            <a:r>
              <a:rPr lang="es-CO" sz="3000" b="0" strike="noStrike" spc="-1" dirty="0">
                <a:solidFill>
                  <a:srgbClr val="000000"/>
                </a:solidFill>
                <a:latin typeface="Calibri"/>
                <a:ea typeface="DejaVu Sans"/>
              </a:rPr>
              <a:t>	“Un gran sistema dinámico y complejo, conformado por elementos bióticos (vivos) y abióticos (teóricamente no vivos), y por las relaciones entre éstos, y también por elementos inmateriales, pero igualmente reales, tangibles e identificables” (</a:t>
            </a:r>
            <a:r>
              <a:rPr lang="es-CO" sz="3000" b="0" strike="noStrike" spc="-1" dirty="0">
                <a:solidFill>
                  <a:srgbClr val="222222"/>
                </a:solidFill>
                <a:latin typeface="Calibri"/>
                <a:ea typeface="DejaVu Sans"/>
              </a:rPr>
              <a:t>Wilches-Chaux, 2013). </a:t>
            </a:r>
            <a:endParaRPr lang="es-CO" sz="3000" b="0" strike="noStrike" spc="-1" dirty="0">
              <a:latin typeface="Arial"/>
            </a:endParaRPr>
          </a:p>
        </p:txBody>
      </p:sp>
    </p:spTree>
    <p:extLst>
      <p:ext uri="{BB962C8B-B14F-4D97-AF65-F5344CB8AC3E}">
        <p14:creationId xmlns:p14="http://schemas.microsoft.com/office/powerpoint/2010/main" val="3345269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b="1" spc="-1" dirty="0">
                <a:solidFill>
                  <a:srgbClr val="FFFFFF"/>
                </a:solidFill>
                <a:latin typeface="Calibri"/>
                <a:ea typeface="DejaVu Sans"/>
              </a:rPr>
              <a:t>El concepto de </a:t>
            </a:r>
            <a:r>
              <a:rPr lang="es-CO" b="1" spc="-1" dirty="0" smtClean="0">
                <a:solidFill>
                  <a:srgbClr val="FFFFFF"/>
                </a:solidFill>
                <a:latin typeface="Calibri"/>
                <a:ea typeface="DejaVu Sans"/>
              </a:rPr>
              <a:t>ambiente</a:t>
            </a:r>
            <a:endParaRPr lang="es-CO" dirty="0"/>
          </a:p>
        </p:txBody>
      </p:sp>
      <p:sp>
        <p:nvSpPr>
          <p:cNvPr id="3" name="CustomShape 2"/>
          <p:cNvSpPr/>
          <p:nvPr/>
        </p:nvSpPr>
        <p:spPr>
          <a:xfrm>
            <a:off x="408305" y="2170745"/>
            <a:ext cx="5566680" cy="3392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641"/>
              </a:spcBef>
              <a:tabLst>
                <a:tab pos="0" algn="l"/>
              </a:tabLst>
            </a:pPr>
            <a:r>
              <a:rPr lang="es-CO" sz="2000" b="0" strike="noStrike" spc="-1" dirty="0" smtClean="0">
                <a:solidFill>
                  <a:srgbClr val="000000"/>
                </a:solidFill>
                <a:ea typeface="DejaVu Sans"/>
              </a:rPr>
              <a:t>“La </a:t>
            </a:r>
            <a:r>
              <a:rPr lang="es-CO" sz="2000" b="0" strike="noStrike" spc="-1" dirty="0">
                <a:solidFill>
                  <a:srgbClr val="000000"/>
                </a:solidFill>
                <a:ea typeface="DejaVu Sans"/>
              </a:rPr>
              <a:t>interacción que se establece entre el ecosistema y la cultura</a:t>
            </a:r>
            <a:r>
              <a:rPr lang="es-CO" sz="2000" b="0" strike="noStrike" spc="-1" dirty="0" smtClean="0">
                <a:solidFill>
                  <a:srgbClr val="000000"/>
                </a:solidFill>
                <a:ea typeface="DejaVu Sans"/>
              </a:rPr>
              <a:t>”. Augusto </a:t>
            </a:r>
            <a:r>
              <a:rPr lang="es-CO" sz="2000" b="0" strike="noStrike" spc="-1" dirty="0">
                <a:solidFill>
                  <a:srgbClr val="000000"/>
                </a:solidFill>
                <a:ea typeface="DejaVu Sans"/>
              </a:rPr>
              <a:t>Ángel Maya</a:t>
            </a:r>
            <a:r>
              <a:rPr lang="es-CO" sz="2000" b="0" strike="noStrike" spc="-1" dirty="0" smtClean="0">
                <a:solidFill>
                  <a:srgbClr val="000000"/>
                </a:solidFill>
                <a:ea typeface="DejaVu Sans"/>
              </a:rPr>
              <a:t>.</a:t>
            </a:r>
            <a:endParaRPr lang="es-CO" sz="2000" spc="-1" dirty="0"/>
          </a:p>
          <a:p>
            <a:pPr>
              <a:lnSpc>
                <a:spcPct val="100000"/>
              </a:lnSpc>
              <a:spcBef>
                <a:spcPts val="641"/>
              </a:spcBef>
              <a:tabLst>
                <a:tab pos="0" algn="l"/>
              </a:tabLst>
            </a:pPr>
            <a:endParaRPr lang="es-CO" sz="2000" b="0" strike="noStrike" spc="-1" dirty="0">
              <a:solidFill>
                <a:srgbClr val="000000"/>
              </a:solidFill>
              <a:ea typeface="DejaVu Sans"/>
            </a:endParaRPr>
          </a:p>
          <a:p>
            <a:pPr>
              <a:lnSpc>
                <a:spcPct val="100000"/>
              </a:lnSpc>
              <a:spcBef>
                <a:spcPts val="641"/>
              </a:spcBef>
              <a:tabLst>
                <a:tab pos="0" algn="l"/>
              </a:tabLst>
            </a:pPr>
            <a:r>
              <a:rPr lang="es-CO" sz="2000" b="0" strike="noStrike" spc="-1" dirty="0" smtClean="0">
                <a:solidFill>
                  <a:srgbClr val="000000"/>
                </a:solidFill>
                <a:ea typeface="DejaVu Sans"/>
              </a:rPr>
              <a:t>“</a:t>
            </a:r>
            <a:r>
              <a:rPr lang="es-CO" sz="2000" b="0" strike="noStrike" spc="-1" dirty="0">
                <a:solidFill>
                  <a:srgbClr val="000000"/>
                </a:solidFill>
                <a:ea typeface="DejaVu Sans"/>
              </a:rPr>
              <a:t>El concepto de ambiente nos conduce tanto al conocimiento y estudio de las leyes que tiene la estructura y funcionamiento del ecosistema, como también a la forma en que se establecen las relaciones sociales y la manera en que interactúan estos dos sistemas</a:t>
            </a:r>
            <a:r>
              <a:rPr lang="es-CO" sz="2000" b="0" strike="noStrike" spc="-1" dirty="0" smtClean="0">
                <a:solidFill>
                  <a:srgbClr val="000000"/>
                </a:solidFill>
                <a:ea typeface="DejaVu Sans"/>
              </a:rPr>
              <a:t>”. Guerrero </a:t>
            </a:r>
            <a:r>
              <a:rPr lang="es-CO" sz="2000" b="0" strike="noStrike" spc="-1" dirty="0">
                <a:solidFill>
                  <a:srgbClr val="000000"/>
                </a:solidFill>
                <a:ea typeface="DejaVu Sans"/>
              </a:rPr>
              <a:t>(2016</a:t>
            </a:r>
            <a:r>
              <a:rPr lang="es-CO" sz="2000" b="0" strike="noStrike" spc="-1" dirty="0" smtClean="0">
                <a:solidFill>
                  <a:srgbClr val="000000"/>
                </a:solidFill>
                <a:ea typeface="DejaVu Sans"/>
              </a:rPr>
              <a:t>).</a:t>
            </a:r>
            <a:endParaRPr lang="es-CO" sz="2000" b="0" strike="noStrike" spc="-1" dirty="0"/>
          </a:p>
        </p:txBody>
      </p:sp>
      <p:pic>
        <p:nvPicPr>
          <p:cNvPr id="4" name="Picture 2"/>
          <p:cNvPicPr/>
          <p:nvPr/>
        </p:nvPicPr>
        <p:blipFill>
          <a:blip r:embed="rId2"/>
          <a:stretch/>
        </p:blipFill>
        <p:spPr>
          <a:xfrm>
            <a:off x="7449020" y="1690687"/>
            <a:ext cx="4114330" cy="3872337"/>
          </a:xfrm>
          <a:prstGeom prst="rect">
            <a:avLst/>
          </a:prstGeom>
          <a:ln w="0">
            <a:noFill/>
          </a:ln>
        </p:spPr>
      </p:pic>
      <p:sp>
        <p:nvSpPr>
          <p:cNvPr id="5" name="CustomShape 3"/>
          <p:cNvSpPr/>
          <p:nvPr/>
        </p:nvSpPr>
        <p:spPr>
          <a:xfrm>
            <a:off x="7341735" y="5658275"/>
            <a:ext cx="4328900" cy="306323"/>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es-MX" sz="1400" spc="-1" dirty="0" smtClean="0">
                <a:ea typeface="DejaVu Sans"/>
              </a:rPr>
              <a:t>Nota</a:t>
            </a:r>
            <a:r>
              <a:rPr lang="es-MX" sz="1400" spc="-1" dirty="0" smtClean="0">
                <a:ea typeface="DejaVu Sans"/>
              </a:rPr>
              <a:t>. Tomado </a:t>
            </a:r>
            <a:r>
              <a:rPr lang="es-MX" sz="1400" spc="-1" dirty="0">
                <a:ea typeface="DejaVu Sans"/>
              </a:rPr>
              <a:t>de </a:t>
            </a:r>
            <a:r>
              <a:rPr lang="es-MX" sz="1400" spc="-1" dirty="0">
                <a:ea typeface="DejaVu Sans"/>
                <a:hlinkClick r:id="rId3"/>
              </a:rPr>
              <a:t>http://ticsustentables4.blogspot.com</a:t>
            </a:r>
            <a:r>
              <a:rPr lang="es-MX" sz="1400" spc="-1" dirty="0" smtClean="0">
                <a:ea typeface="DejaVu Sans"/>
                <a:hlinkClick r:id="rId3"/>
              </a:rPr>
              <a:t>/</a:t>
            </a:r>
            <a:r>
              <a:rPr lang="es-MX" sz="1400" spc="-1" dirty="0" smtClean="0">
                <a:ea typeface="DejaVu Sans"/>
              </a:rPr>
              <a:t> </a:t>
            </a:r>
            <a:endParaRPr lang="es-CO" sz="1400" b="0" strike="noStrike" spc="-1" dirty="0"/>
          </a:p>
        </p:txBody>
      </p:sp>
    </p:spTree>
    <p:extLst>
      <p:ext uri="{BB962C8B-B14F-4D97-AF65-F5344CB8AC3E}">
        <p14:creationId xmlns:p14="http://schemas.microsoft.com/office/powerpoint/2010/main" val="3887401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b="1" spc="-1" dirty="0">
                <a:solidFill>
                  <a:srgbClr val="FFFFFF"/>
                </a:solidFill>
                <a:latin typeface="Arial"/>
                <a:ea typeface="DejaVu Sans"/>
              </a:rPr>
              <a:t>Clasificación del </a:t>
            </a:r>
            <a:r>
              <a:rPr lang="es-CO" b="1" spc="-1" dirty="0" smtClean="0">
                <a:solidFill>
                  <a:srgbClr val="FFFFFF"/>
                </a:solidFill>
                <a:latin typeface="Arial"/>
                <a:ea typeface="DejaVu Sans"/>
              </a:rPr>
              <a:t>ambiente</a:t>
            </a:r>
            <a:endParaRPr lang="es-CO" dirty="0"/>
          </a:p>
        </p:txBody>
      </p:sp>
      <p:sp>
        <p:nvSpPr>
          <p:cNvPr id="3" name="CustomShape 2"/>
          <p:cNvSpPr/>
          <p:nvPr/>
        </p:nvSpPr>
        <p:spPr>
          <a:xfrm rot="21575400">
            <a:off x="499250" y="2018410"/>
            <a:ext cx="4408261" cy="32364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endParaRPr lang="es-CO" sz="3200" b="0" strike="noStrike" spc="-1" dirty="0"/>
          </a:p>
        </p:txBody>
      </p:sp>
      <p:sp>
        <p:nvSpPr>
          <p:cNvPr id="5" name="Rectángulo 4"/>
          <p:cNvSpPr/>
          <p:nvPr/>
        </p:nvSpPr>
        <p:spPr>
          <a:xfrm>
            <a:off x="323850" y="1797131"/>
            <a:ext cx="5000625" cy="4801314"/>
          </a:xfrm>
          <a:prstGeom prst="rect">
            <a:avLst/>
          </a:prstGeom>
          <a:solidFill>
            <a:schemeClr val="accent6">
              <a:lumMod val="20000"/>
              <a:lumOff val="80000"/>
            </a:schemeClr>
          </a:solidFill>
        </p:spPr>
        <p:txBody>
          <a:bodyPr wrap="square">
            <a:spAutoFit/>
          </a:bodyPr>
          <a:lstStyle/>
          <a:p>
            <a:r>
              <a:rPr lang="es-MX" b="1" dirty="0"/>
              <a:t>Medio </a:t>
            </a:r>
            <a:r>
              <a:rPr lang="es-MX" b="1" dirty="0" smtClean="0"/>
              <a:t>natural</a:t>
            </a:r>
          </a:p>
          <a:p>
            <a:r>
              <a:rPr lang="es-MX" b="1" dirty="0" smtClean="0"/>
              <a:t>Sistema físico o abiótico: </a:t>
            </a:r>
            <a:r>
              <a:rPr lang="es-MX" dirty="0" smtClean="0"/>
              <a:t>se </a:t>
            </a:r>
            <a:r>
              <a:rPr lang="es-MX" dirty="0"/>
              <a:t>refiere a todos los componentes no vivos del medio ambiente, como el aire, el agua, el suelo, la luz solar, el clima y los minerales. Estos factores influyen directamente en la vida de los seres vivos, proporcionando el soporte necesario para la existencia y el desarrollo de los ecosistemas</a:t>
            </a:r>
            <a:r>
              <a:rPr lang="es-MX" dirty="0" smtClean="0"/>
              <a:t>.</a:t>
            </a:r>
          </a:p>
          <a:p>
            <a:endParaRPr lang="es-MX" dirty="0"/>
          </a:p>
          <a:p>
            <a:r>
              <a:rPr lang="es-MX" b="1" dirty="0" smtClean="0"/>
              <a:t>Sistema biótico: </a:t>
            </a:r>
            <a:r>
              <a:rPr lang="es-MX" dirty="0" smtClean="0"/>
              <a:t>está </a:t>
            </a:r>
            <a:r>
              <a:rPr lang="es-MX" dirty="0"/>
              <a:t>compuesto por todos los seres vivos que interactúan dentro de un ecosistema, como plantas, animales, microorganismos y otros organismos. Estos elementos forman redes de interacciones que permiten el flujo de energía y la reciclabilidad de los nutrientes dentro de los ecosistemas, manteniendo el equilibrio ecológico.</a:t>
            </a:r>
            <a:endParaRPr lang="es-CO" dirty="0"/>
          </a:p>
        </p:txBody>
      </p:sp>
      <p:sp>
        <p:nvSpPr>
          <p:cNvPr id="6" name="Rectángulo 5"/>
          <p:cNvSpPr/>
          <p:nvPr/>
        </p:nvSpPr>
        <p:spPr>
          <a:xfrm>
            <a:off x="6496050" y="2408279"/>
            <a:ext cx="4991100" cy="2862322"/>
          </a:xfrm>
          <a:prstGeom prst="rect">
            <a:avLst/>
          </a:prstGeom>
          <a:solidFill>
            <a:schemeClr val="accent1">
              <a:lumMod val="20000"/>
              <a:lumOff val="80000"/>
            </a:schemeClr>
          </a:solidFill>
        </p:spPr>
        <p:txBody>
          <a:bodyPr wrap="square">
            <a:spAutoFit/>
          </a:bodyPr>
          <a:lstStyle/>
          <a:p>
            <a:r>
              <a:rPr lang="es-MX" b="1" dirty="0"/>
              <a:t>Medio </a:t>
            </a:r>
            <a:r>
              <a:rPr lang="es-MX" b="1" dirty="0" smtClean="0"/>
              <a:t>Social</a:t>
            </a:r>
          </a:p>
          <a:p>
            <a:r>
              <a:rPr lang="es-MX" b="1" dirty="0" smtClean="0"/>
              <a:t>Sistema Antrópico: </a:t>
            </a:r>
            <a:r>
              <a:rPr lang="es-MX" dirty="0"/>
              <a:t>incluye todas las estructuras, actividades y transformaciones creadas por el ser humano en el entorno natural. Esto abarca las ciudades, infraestructuras, industria, tecnología y todo tipo de intervenciones humanas sobre el medio ambiente. Este sistema interactúa con el medio natural, a menudo modificándolo, y tiene impactos tanto positivos como negativos sobre los ecosistemas.</a:t>
            </a:r>
            <a:endParaRPr lang="es-CO" dirty="0"/>
          </a:p>
        </p:txBody>
      </p:sp>
    </p:spTree>
    <p:extLst>
      <p:ext uri="{BB962C8B-B14F-4D97-AF65-F5344CB8AC3E}">
        <p14:creationId xmlns:p14="http://schemas.microsoft.com/office/powerpoint/2010/main" val="4242909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b="1" spc="-1" dirty="0">
                <a:solidFill>
                  <a:srgbClr val="FFFFFF"/>
                </a:solidFill>
                <a:latin typeface="Arial"/>
                <a:ea typeface="DejaVu Sans"/>
              </a:rPr>
              <a:t>El ambiente como </a:t>
            </a:r>
            <a:r>
              <a:rPr lang="es-CO" b="1" spc="-1" dirty="0" smtClean="0">
                <a:solidFill>
                  <a:srgbClr val="FFFFFF"/>
                </a:solidFill>
                <a:latin typeface="Arial"/>
                <a:ea typeface="DejaVu Sans"/>
              </a:rPr>
              <a:t>sistema</a:t>
            </a:r>
            <a:endParaRPr lang="es-CO" dirty="0"/>
          </a:p>
        </p:txBody>
      </p:sp>
      <p:sp>
        <p:nvSpPr>
          <p:cNvPr id="3" name="CustomShape 3"/>
          <p:cNvSpPr/>
          <p:nvPr/>
        </p:nvSpPr>
        <p:spPr>
          <a:xfrm>
            <a:off x="725000" y="2465180"/>
            <a:ext cx="10742000" cy="2525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s-CO" sz="2500" b="0" strike="noStrike" spc="-1" dirty="0" smtClean="0">
                <a:solidFill>
                  <a:srgbClr val="000000"/>
                </a:solidFill>
                <a:ea typeface="DejaVu Sans"/>
              </a:rPr>
              <a:t>“Es </a:t>
            </a:r>
            <a:r>
              <a:rPr lang="es-CO" sz="2500" b="0" strike="noStrike" spc="-1" dirty="0">
                <a:solidFill>
                  <a:srgbClr val="000000"/>
                </a:solidFill>
                <a:ea typeface="DejaVu Sans"/>
              </a:rPr>
              <a:t>un sistema dinámico cuya definición está dada por las interacciones físicas, biológicas, sociales y culturales, percibidas o no, entre los seres humanos y los demás seres vivientes y todos los elementos del medio en el cual se desenvuelven, bien que estos elementos sean de carácter natural o sean transformados o creados por el hombre</a:t>
            </a:r>
            <a:r>
              <a:rPr lang="es-CO" sz="2500" b="0" strike="noStrike" spc="-1" dirty="0" smtClean="0">
                <a:solidFill>
                  <a:srgbClr val="000000"/>
                </a:solidFill>
                <a:ea typeface="DejaVu Sans"/>
              </a:rPr>
              <a:t>”. Política </a:t>
            </a:r>
            <a:r>
              <a:rPr lang="es-CO" sz="2500" b="0" strike="noStrike" spc="-1" dirty="0">
                <a:solidFill>
                  <a:srgbClr val="000000"/>
                </a:solidFill>
                <a:ea typeface="DejaVu Sans"/>
              </a:rPr>
              <a:t>Nacional de Educación Ambiental (2002</a:t>
            </a:r>
            <a:r>
              <a:rPr lang="es-CO" sz="2500" b="0" strike="noStrike" spc="-1" dirty="0" smtClean="0">
                <a:solidFill>
                  <a:srgbClr val="000000"/>
                </a:solidFill>
                <a:ea typeface="DejaVu Sans"/>
              </a:rPr>
              <a:t>).</a:t>
            </a:r>
            <a:endParaRPr lang="es-CO" sz="2500" b="0" strike="noStrike" spc="-1" dirty="0"/>
          </a:p>
        </p:txBody>
      </p:sp>
    </p:spTree>
    <p:extLst>
      <p:ext uri="{BB962C8B-B14F-4D97-AF65-F5344CB8AC3E}">
        <p14:creationId xmlns:p14="http://schemas.microsoft.com/office/powerpoint/2010/main" val="218341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3" name="Conector recto 2">
            <a:extLst>
              <a:ext uri="{FF2B5EF4-FFF2-40B4-BE49-F238E27FC236}">
                <a16:creationId xmlns:a16="http://schemas.microsoft.com/office/drawing/2014/main" id="{AE0C963B-97B4-4F66-1B49-0B47BC7F0F1A}"/>
              </a:ext>
            </a:extLst>
          </p:cNvPr>
          <p:cNvCxnSpPr>
            <a:cxnSpLocks/>
          </p:cNvCxnSpPr>
          <p:nvPr/>
        </p:nvCxnSpPr>
        <p:spPr>
          <a:xfrm>
            <a:off x="4812571" y="1655171"/>
            <a:ext cx="2247544" cy="0"/>
          </a:xfrm>
          <a:prstGeom prst="line">
            <a:avLst/>
          </a:prstGeom>
          <a:ln w="12700">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stomShape 1"/>
          <p:cNvSpPr/>
          <p:nvPr/>
        </p:nvSpPr>
        <p:spPr>
          <a:xfrm>
            <a:off x="1052977" y="2083173"/>
            <a:ext cx="8367068" cy="286086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457200" algn="just">
              <a:lnSpc>
                <a:spcPct val="100000"/>
              </a:lnSpc>
              <a:tabLst>
                <a:tab pos="2209680" algn="l"/>
              </a:tabLst>
            </a:pPr>
            <a:r>
              <a:rPr lang="es-ES_tradnl" sz="2000" b="0" strike="noStrike" spc="-1" dirty="0">
                <a:solidFill>
                  <a:srgbClr val="000000"/>
                </a:solidFill>
                <a:latin typeface="Arial"/>
                <a:ea typeface="DejaVu Sans"/>
              </a:rPr>
              <a:t>1.1. Ecología</a:t>
            </a:r>
            <a:endParaRPr lang="es-CO" sz="2000" b="0" strike="noStrike" spc="-1" dirty="0">
              <a:latin typeface="Arial"/>
            </a:endParaRPr>
          </a:p>
          <a:p>
            <a:pPr marL="457200" algn="just">
              <a:lnSpc>
                <a:spcPct val="100000"/>
              </a:lnSpc>
              <a:tabLst>
                <a:tab pos="2209680" algn="l"/>
              </a:tabLst>
            </a:pPr>
            <a:r>
              <a:rPr lang="es-ES_tradnl" sz="2000" b="0" strike="noStrike" spc="-1" dirty="0">
                <a:solidFill>
                  <a:srgbClr val="000000"/>
                </a:solidFill>
                <a:latin typeface="Arial"/>
                <a:ea typeface="DejaVu Sans"/>
              </a:rPr>
              <a:t>1.2. Biodiversidad</a:t>
            </a:r>
            <a:endParaRPr lang="es-CO" sz="2000" b="0" strike="noStrike" spc="-1" dirty="0">
              <a:latin typeface="Arial"/>
            </a:endParaRPr>
          </a:p>
          <a:p>
            <a:pPr marL="457200" algn="just">
              <a:lnSpc>
                <a:spcPct val="100000"/>
              </a:lnSpc>
              <a:tabLst>
                <a:tab pos="2209680" algn="l"/>
              </a:tabLst>
            </a:pPr>
            <a:r>
              <a:rPr lang="es-ES_tradnl" sz="2000" b="0" strike="noStrike" spc="-1" dirty="0">
                <a:solidFill>
                  <a:srgbClr val="000000"/>
                </a:solidFill>
                <a:latin typeface="Arial"/>
                <a:ea typeface="DejaVu Sans"/>
              </a:rPr>
              <a:t>1.3. Ecosistema</a:t>
            </a:r>
            <a:endParaRPr lang="es-CO" sz="2000" b="0" strike="noStrike" spc="-1" dirty="0">
              <a:latin typeface="Arial"/>
            </a:endParaRPr>
          </a:p>
          <a:p>
            <a:pPr marL="457200" algn="just">
              <a:lnSpc>
                <a:spcPct val="100000"/>
              </a:lnSpc>
              <a:tabLst>
                <a:tab pos="2209680" algn="l"/>
              </a:tabLst>
            </a:pPr>
            <a:r>
              <a:rPr lang="es-ES_tradnl" sz="2000" b="0" strike="noStrike" spc="-1" dirty="0">
                <a:solidFill>
                  <a:srgbClr val="000000"/>
                </a:solidFill>
                <a:latin typeface="Arial"/>
                <a:ea typeface="DejaVu Sans"/>
              </a:rPr>
              <a:t>1.4. Bienes y Servicios ecosistémicos</a:t>
            </a:r>
            <a:endParaRPr lang="es-CO" sz="2000" b="0" strike="noStrike" spc="-1" dirty="0">
              <a:latin typeface="Arial"/>
            </a:endParaRPr>
          </a:p>
          <a:p>
            <a:pPr marL="457200" algn="just">
              <a:lnSpc>
                <a:spcPct val="100000"/>
              </a:lnSpc>
              <a:tabLst>
                <a:tab pos="2209680" algn="l"/>
              </a:tabLst>
            </a:pPr>
            <a:r>
              <a:rPr lang="es-ES_tradnl" sz="2000" b="0" strike="noStrike" spc="-1" dirty="0">
                <a:solidFill>
                  <a:srgbClr val="000000"/>
                </a:solidFill>
                <a:latin typeface="Arial"/>
                <a:ea typeface="DejaVu Sans"/>
              </a:rPr>
              <a:t>1.5. Ambiente</a:t>
            </a:r>
            <a:endParaRPr lang="es-CO" sz="2000" b="0" strike="noStrike" spc="-1" dirty="0">
              <a:latin typeface="Arial"/>
            </a:endParaRPr>
          </a:p>
          <a:p>
            <a:pPr marL="457200" algn="just">
              <a:lnSpc>
                <a:spcPct val="100000"/>
              </a:lnSpc>
              <a:tabLst>
                <a:tab pos="2209680" algn="l"/>
              </a:tabLst>
            </a:pPr>
            <a:r>
              <a:rPr lang="es-ES_tradnl" sz="2000" b="0" strike="noStrike" spc="-1" dirty="0">
                <a:solidFill>
                  <a:srgbClr val="000000"/>
                </a:solidFill>
                <a:latin typeface="Arial"/>
                <a:ea typeface="DejaVu Sans"/>
              </a:rPr>
              <a:t>1.6. Transformación de los ecosistemas y cambio ambiental global</a:t>
            </a:r>
            <a:endParaRPr lang="es-CO" sz="2000" b="0" strike="noStrike" spc="-1" dirty="0">
              <a:latin typeface="Arial"/>
            </a:endParaRPr>
          </a:p>
          <a:p>
            <a:pPr marL="457200" algn="just">
              <a:lnSpc>
                <a:spcPct val="100000"/>
              </a:lnSpc>
              <a:tabLst>
                <a:tab pos="2209680" algn="l"/>
              </a:tabLst>
            </a:pPr>
            <a:r>
              <a:rPr lang="es-MX" sz="2000" b="0" strike="noStrike" spc="-1" dirty="0">
                <a:solidFill>
                  <a:srgbClr val="000000"/>
                </a:solidFill>
                <a:latin typeface="Arial"/>
                <a:ea typeface="DejaVu Sans"/>
              </a:rPr>
              <a:t>1.7. </a:t>
            </a:r>
            <a:r>
              <a:rPr lang="es-ES_tradnl" sz="2000" b="0" strike="noStrike" spc="-1" dirty="0">
                <a:solidFill>
                  <a:srgbClr val="000000"/>
                </a:solidFill>
                <a:latin typeface="Arial"/>
                <a:ea typeface="DejaVu Sans"/>
              </a:rPr>
              <a:t>Contaminación Ambiental</a:t>
            </a:r>
            <a:endParaRPr lang="es-CO" sz="2000" b="0" strike="noStrike" spc="-1" dirty="0">
              <a:latin typeface="Arial"/>
            </a:endParaRPr>
          </a:p>
          <a:p>
            <a:pPr marL="457200" algn="just">
              <a:lnSpc>
                <a:spcPct val="100000"/>
              </a:lnSpc>
              <a:tabLst>
                <a:tab pos="2209680" algn="l"/>
              </a:tabLst>
            </a:pPr>
            <a:r>
              <a:rPr lang="es-ES_tradnl" sz="2000" b="0" strike="noStrike" spc="-1" dirty="0">
                <a:solidFill>
                  <a:srgbClr val="000000"/>
                </a:solidFill>
                <a:latin typeface="Arial"/>
                <a:ea typeface="DejaVu Sans"/>
              </a:rPr>
              <a:t>1.8. Aspecto Ambiental</a:t>
            </a:r>
            <a:endParaRPr lang="es-CO" sz="2000" b="0" strike="noStrike" spc="-1" dirty="0">
              <a:latin typeface="Arial"/>
            </a:endParaRPr>
          </a:p>
          <a:p>
            <a:pPr marL="457200" algn="just">
              <a:lnSpc>
                <a:spcPct val="100000"/>
              </a:lnSpc>
              <a:tabLst>
                <a:tab pos="2209680" algn="l"/>
              </a:tabLst>
            </a:pPr>
            <a:r>
              <a:rPr lang="es-ES_tradnl" sz="2000" b="0" strike="noStrike" spc="-1" dirty="0">
                <a:solidFill>
                  <a:srgbClr val="000000"/>
                </a:solidFill>
                <a:latin typeface="Arial"/>
                <a:ea typeface="DejaVu Sans"/>
              </a:rPr>
              <a:t>1.9. Impacto </a:t>
            </a:r>
            <a:r>
              <a:rPr lang="es-ES_tradnl" sz="2000" b="0" strike="noStrike" spc="-1" dirty="0" smtClean="0">
                <a:solidFill>
                  <a:srgbClr val="000000"/>
                </a:solidFill>
                <a:latin typeface="Arial"/>
                <a:ea typeface="DejaVu Sans"/>
              </a:rPr>
              <a:t>Ambiental</a:t>
            </a:r>
            <a:endParaRPr lang="es-CO" sz="2000" b="0" strike="noStrike" spc="-1" dirty="0">
              <a:latin typeface="Arial"/>
            </a:endParaRPr>
          </a:p>
        </p:txBody>
      </p:sp>
      <p:sp>
        <p:nvSpPr>
          <p:cNvPr id="6" name="CustomShape 2"/>
          <p:cNvSpPr/>
          <p:nvPr/>
        </p:nvSpPr>
        <p:spPr>
          <a:xfrm>
            <a:off x="3497783" y="1199771"/>
            <a:ext cx="457020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s-CO" sz="2400" b="1" strike="noStrike" spc="-1" dirty="0">
                <a:solidFill>
                  <a:srgbClr val="000000"/>
                </a:solidFill>
                <a:latin typeface="Calibri"/>
                <a:ea typeface="DejaVu Sans"/>
              </a:rPr>
              <a:t>CONTENIDO</a:t>
            </a:r>
            <a:endParaRPr lang="es-CO" sz="2400" b="0" strike="noStrike" spc="-1" dirty="0">
              <a:latin typeface="Arial"/>
            </a:endParaRPr>
          </a:p>
        </p:txBody>
      </p:sp>
    </p:spTree>
    <p:extLst>
      <p:ext uri="{BB962C8B-B14F-4D97-AF65-F5344CB8AC3E}">
        <p14:creationId xmlns:p14="http://schemas.microsoft.com/office/powerpoint/2010/main" val="19711428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3" name="Conector recto 2">
            <a:extLst>
              <a:ext uri="{FF2B5EF4-FFF2-40B4-BE49-F238E27FC236}">
                <a16:creationId xmlns:a16="http://schemas.microsoft.com/office/drawing/2014/main" id="{AE0C963B-97B4-4F66-1B49-0B47BC7F0F1A}"/>
              </a:ext>
            </a:extLst>
          </p:cNvPr>
          <p:cNvCxnSpPr>
            <a:cxnSpLocks/>
          </p:cNvCxnSpPr>
          <p:nvPr/>
        </p:nvCxnSpPr>
        <p:spPr>
          <a:xfrm>
            <a:off x="5041171" y="3610971"/>
            <a:ext cx="2247544" cy="0"/>
          </a:xfrm>
          <a:prstGeom prst="line">
            <a:avLst/>
          </a:prstGeom>
          <a:ln w="12700">
            <a:solidFill>
              <a:srgbClr val="38AA00"/>
            </a:solidFill>
          </a:ln>
        </p:spPr>
        <p:style>
          <a:lnRef idx="1">
            <a:schemeClr val="accent1"/>
          </a:lnRef>
          <a:fillRef idx="0">
            <a:schemeClr val="accent1"/>
          </a:fillRef>
          <a:effectRef idx="0">
            <a:schemeClr val="accent1"/>
          </a:effectRef>
          <a:fontRef idx="minor">
            <a:schemeClr val="tx1"/>
          </a:fontRef>
        </p:style>
      </p:cxnSp>
      <p:sp>
        <p:nvSpPr>
          <p:cNvPr id="2" name="Rectángulo 1"/>
          <p:cNvSpPr/>
          <p:nvPr/>
        </p:nvSpPr>
        <p:spPr>
          <a:xfrm>
            <a:off x="647700" y="1025648"/>
            <a:ext cx="10420350" cy="2400657"/>
          </a:xfrm>
          <a:prstGeom prst="rect">
            <a:avLst/>
          </a:prstGeom>
        </p:spPr>
        <p:txBody>
          <a:bodyPr wrap="square">
            <a:spAutoFit/>
          </a:bodyPr>
          <a:lstStyle/>
          <a:p>
            <a:pPr marL="457200" algn="ctr">
              <a:lnSpc>
                <a:spcPct val="100000"/>
              </a:lnSpc>
              <a:tabLst>
                <a:tab pos="2209680" algn="l"/>
              </a:tabLst>
            </a:pPr>
            <a:r>
              <a:rPr lang="es-ES_tradnl" sz="5000" spc="-1" dirty="0">
                <a:solidFill>
                  <a:srgbClr val="000000"/>
                </a:solidFill>
                <a:latin typeface="Arial"/>
                <a:ea typeface="Times New Roman"/>
              </a:rPr>
              <a:t>1.6. Transformación de los ecosistemas y cambio ambiental global</a:t>
            </a:r>
            <a:endParaRPr lang="es-CO" sz="5000" spc="-1" dirty="0">
              <a:latin typeface="Arial"/>
            </a:endParaRPr>
          </a:p>
        </p:txBody>
      </p:sp>
    </p:spTree>
    <p:extLst>
      <p:ext uri="{BB962C8B-B14F-4D97-AF65-F5344CB8AC3E}">
        <p14:creationId xmlns:p14="http://schemas.microsoft.com/office/powerpoint/2010/main" val="2263718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sz="4000" b="1" spc="-1" dirty="0" smtClean="0">
                <a:solidFill>
                  <a:srgbClr val="FFFFFF"/>
                </a:solidFill>
                <a:latin typeface="Calibri"/>
                <a:ea typeface="DejaVu Sans"/>
              </a:rPr>
              <a:t>Diferenciación entre ecosistema natural y sistema humano simplificado</a:t>
            </a:r>
            <a:endParaRPr lang="es-CO" sz="4000" dirty="0"/>
          </a:p>
        </p:txBody>
      </p:sp>
      <p:graphicFrame>
        <p:nvGraphicFramePr>
          <p:cNvPr id="3" name="Table 2"/>
          <p:cNvGraphicFramePr/>
          <p:nvPr>
            <p:extLst>
              <p:ext uri="{D42A27DB-BD31-4B8C-83A1-F6EECF244321}">
                <p14:modId xmlns:p14="http://schemas.microsoft.com/office/powerpoint/2010/main" val="2228577016"/>
              </p:ext>
            </p:extLst>
          </p:nvPr>
        </p:nvGraphicFramePr>
        <p:xfrm>
          <a:off x="1836490" y="1903701"/>
          <a:ext cx="8345948" cy="3947821"/>
        </p:xfrm>
        <a:graphic>
          <a:graphicData uri="http://schemas.openxmlformats.org/drawingml/2006/table">
            <a:tbl>
              <a:tblPr/>
              <a:tblGrid>
                <a:gridCol w="1687585">
                  <a:extLst>
                    <a:ext uri="{9D8B030D-6E8A-4147-A177-3AD203B41FA5}">
                      <a16:colId xmlns:a16="http://schemas.microsoft.com/office/drawing/2014/main" val="20000"/>
                    </a:ext>
                  </a:extLst>
                </a:gridCol>
                <a:gridCol w="2092278">
                  <a:extLst>
                    <a:ext uri="{9D8B030D-6E8A-4147-A177-3AD203B41FA5}">
                      <a16:colId xmlns:a16="http://schemas.microsoft.com/office/drawing/2014/main" val="20001"/>
                    </a:ext>
                  </a:extLst>
                </a:gridCol>
                <a:gridCol w="2280317">
                  <a:extLst>
                    <a:ext uri="{9D8B030D-6E8A-4147-A177-3AD203B41FA5}">
                      <a16:colId xmlns:a16="http://schemas.microsoft.com/office/drawing/2014/main" val="20002"/>
                    </a:ext>
                  </a:extLst>
                </a:gridCol>
                <a:gridCol w="2285768">
                  <a:extLst>
                    <a:ext uri="{9D8B030D-6E8A-4147-A177-3AD203B41FA5}">
                      <a16:colId xmlns:a16="http://schemas.microsoft.com/office/drawing/2014/main" val="20003"/>
                    </a:ext>
                  </a:extLst>
                </a:gridCol>
              </a:tblGrid>
              <a:tr h="748977">
                <a:tc>
                  <a:txBody>
                    <a:bodyPr/>
                    <a:lstStyle/>
                    <a:p>
                      <a:endParaRPr lang="es-CO" dirty="0"/>
                    </a:p>
                  </a:txBody>
                  <a:tcPr marL="36720" marR="3672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15000"/>
                        </a:lnSpc>
                      </a:pPr>
                      <a:r>
                        <a:rPr lang="es-CO" sz="1400" b="1" strike="noStrike" spc="-1" dirty="0">
                          <a:solidFill>
                            <a:srgbClr val="5B277D"/>
                          </a:solidFill>
                          <a:latin typeface="+mn-lt"/>
                          <a:ea typeface="Calibri"/>
                        </a:rPr>
                        <a:t>Ecosistema Natural</a:t>
                      </a:r>
                      <a:endParaRPr lang="es-CO" sz="1400" b="0" strike="noStrike" spc="-1" dirty="0">
                        <a:solidFill>
                          <a:srgbClr val="5B277D"/>
                        </a:solidFill>
                        <a:latin typeface="+mn-lt"/>
                      </a:endParaRPr>
                    </a:p>
                    <a:p>
                      <a:pPr algn="ctr">
                        <a:lnSpc>
                          <a:spcPct val="115000"/>
                        </a:lnSpc>
                      </a:pPr>
                      <a:r>
                        <a:rPr lang="es-CO" sz="1400" b="0" strike="noStrike" spc="-1" dirty="0">
                          <a:solidFill>
                            <a:srgbClr val="5B277D"/>
                          </a:solidFill>
                          <a:latin typeface="+mn-lt"/>
                          <a:ea typeface="Calibri"/>
                        </a:rPr>
                        <a:t> (Pantano, pradera, bosque)</a:t>
                      </a:r>
                      <a:endParaRPr lang="es-CO" sz="1400" b="0" strike="noStrike" spc="-1" dirty="0">
                        <a:solidFill>
                          <a:srgbClr val="5B277D"/>
                        </a:solidFill>
                        <a:latin typeface="+mn-lt"/>
                      </a:endParaRPr>
                    </a:p>
                  </a:txBody>
                  <a:tcPr marL="36720" marR="3672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15000"/>
                        </a:lnSpc>
                      </a:pPr>
                      <a:r>
                        <a:rPr lang="es-CO" sz="1400" b="1" strike="noStrike" spc="-1" dirty="0">
                          <a:solidFill>
                            <a:srgbClr val="5B277D"/>
                          </a:solidFill>
                          <a:latin typeface="+mn-lt"/>
                          <a:ea typeface="Calibri"/>
                        </a:rPr>
                        <a:t>Sistema </a:t>
                      </a:r>
                      <a:r>
                        <a:rPr lang="es-CO" sz="1400" b="1" strike="noStrike" spc="-1" dirty="0" smtClean="0">
                          <a:solidFill>
                            <a:srgbClr val="5B277D"/>
                          </a:solidFill>
                          <a:latin typeface="+mn-lt"/>
                          <a:ea typeface="Calibri"/>
                        </a:rPr>
                        <a:t>humano simplificado </a:t>
                      </a:r>
                      <a:endParaRPr lang="es-CO" sz="1400" b="0" strike="noStrike" spc="-1" dirty="0" smtClean="0">
                        <a:solidFill>
                          <a:srgbClr val="5B277D"/>
                        </a:solidFill>
                        <a:latin typeface="+mn-lt"/>
                      </a:endParaRPr>
                    </a:p>
                    <a:p>
                      <a:pPr algn="ctr">
                        <a:lnSpc>
                          <a:spcPct val="115000"/>
                        </a:lnSpc>
                      </a:pPr>
                      <a:r>
                        <a:rPr lang="es-CO" sz="1400" b="0" strike="noStrike" spc="-1" dirty="0" smtClean="0">
                          <a:solidFill>
                            <a:srgbClr val="5B277D"/>
                          </a:solidFill>
                          <a:latin typeface="+mn-lt"/>
                          <a:ea typeface="Calibri"/>
                        </a:rPr>
                        <a:t>(</a:t>
                      </a:r>
                      <a:r>
                        <a:rPr lang="es-CO" sz="1400" b="0" strike="noStrike" spc="-1" dirty="0">
                          <a:solidFill>
                            <a:srgbClr val="5B277D"/>
                          </a:solidFill>
                          <a:latin typeface="+mn-lt"/>
                          <a:ea typeface="Calibri"/>
                        </a:rPr>
                        <a:t>Campo de maíz, fábrica, casas)</a:t>
                      </a:r>
                      <a:endParaRPr lang="es-CO" sz="1400" b="0" strike="noStrike" spc="-1" dirty="0">
                        <a:solidFill>
                          <a:srgbClr val="5B277D"/>
                        </a:solidFill>
                        <a:latin typeface="+mn-lt"/>
                      </a:endParaRPr>
                    </a:p>
                  </a:txBody>
                  <a:tcPr marL="36720" marR="3672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s-CO" dirty="0"/>
                    </a:p>
                  </a:txBody>
                  <a:tcPr marL="36720" marR="3672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829344">
                <a:tc>
                  <a:txBody>
                    <a:bodyPr/>
                    <a:lstStyle/>
                    <a:p>
                      <a:endParaRPr lang="es-CO" dirty="0"/>
                    </a:p>
                  </a:txBody>
                  <a:tcPr marL="36720" marR="3672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15000"/>
                        </a:lnSpc>
                      </a:pPr>
                      <a:r>
                        <a:rPr lang="es-CO" sz="1400" b="0" strike="noStrike" spc="-1" dirty="0">
                          <a:solidFill>
                            <a:srgbClr val="00B050"/>
                          </a:solidFill>
                          <a:latin typeface="+mn-lt"/>
                          <a:ea typeface="Calibri"/>
                        </a:rPr>
                        <a:t>Captura, convierte y almacena energía del </a:t>
                      </a:r>
                      <a:r>
                        <a:rPr lang="es-CO" sz="1400" b="0" strike="noStrike" spc="-1" dirty="0" smtClean="0">
                          <a:solidFill>
                            <a:srgbClr val="00B050"/>
                          </a:solidFill>
                          <a:latin typeface="+mn-lt"/>
                          <a:ea typeface="Calibri"/>
                        </a:rPr>
                        <a:t>Sol.</a:t>
                      </a:r>
                      <a:endParaRPr lang="es-CO" sz="1400" b="0" strike="noStrike" spc="-1" dirty="0">
                        <a:latin typeface="+mn-lt"/>
                      </a:endParaRPr>
                    </a:p>
                  </a:txBody>
                  <a:tcPr marL="36720" marR="3672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15000"/>
                        </a:lnSpc>
                      </a:pPr>
                      <a:r>
                        <a:rPr lang="es-CO" sz="1400" b="0" strike="noStrike" spc="-1" dirty="0">
                          <a:solidFill>
                            <a:srgbClr val="FF0000"/>
                          </a:solidFill>
                          <a:latin typeface="+mn-lt"/>
                          <a:ea typeface="Calibri"/>
                        </a:rPr>
                        <a:t>Consume energía de los combustibles fósiles y nucleares.</a:t>
                      </a:r>
                      <a:endParaRPr lang="es-CO" sz="1400" b="0" strike="noStrike" spc="-1" dirty="0">
                        <a:latin typeface="+mn-lt"/>
                      </a:endParaRPr>
                    </a:p>
                  </a:txBody>
                  <a:tcPr marL="36720" marR="3672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s-CO" dirty="0"/>
                    </a:p>
                  </a:txBody>
                  <a:tcPr marL="36720" marR="3672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1083526">
                <a:tc>
                  <a:txBody>
                    <a:bodyPr/>
                    <a:lstStyle/>
                    <a:p>
                      <a:endParaRPr lang="es-CO" dirty="0"/>
                    </a:p>
                  </a:txBody>
                  <a:tcPr marL="36720" marR="3672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15000"/>
                        </a:lnSpc>
                      </a:pPr>
                      <a:r>
                        <a:rPr lang="es-CO" sz="1400" b="0" strike="noStrike" spc="-1" dirty="0">
                          <a:solidFill>
                            <a:srgbClr val="00B050"/>
                          </a:solidFill>
                          <a:latin typeface="+mn-lt"/>
                          <a:ea typeface="Calibri"/>
                        </a:rPr>
                        <a:t>Produce oxígeno y consume dióxido de </a:t>
                      </a:r>
                      <a:r>
                        <a:rPr lang="es-CO" sz="1400" b="0" strike="noStrike" spc="-1" dirty="0" smtClean="0">
                          <a:solidFill>
                            <a:srgbClr val="00B050"/>
                          </a:solidFill>
                          <a:latin typeface="+mn-lt"/>
                          <a:ea typeface="Calibri"/>
                        </a:rPr>
                        <a:t>carbono.</a:t>
                      </a:r>
                      <a:endParaRPr lang="es-CO" sz="1400" b="0" strike="noStrike" spc="-1" dirty="0">
                        <a:latin typeface="+mn-lt"/>
                      </a:endParaRPr>
                    </a:p>
                  </a:txBody>
                  <a:tcPr marL="36720" marR="3672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15000"/>
                        </a:lnSpc>
                      </a:pPr>
                      <a:r>
                        <a:rPr lang="es-CO" sz="1400" b="0" strike="noStrike" spc="-1" dirty="0">
                          <a:solidFill>
                            <a:srgbClr val="FF0000"/>
                          </a:solidFill>
                          <a:latin typeface="+mn-lt"/>
                          <a:ea typeface="Calibri"/>
                        </a:rPr>
                        <a:t>Consume oxígeno y produce dióxido de carbono al quemar combustibles </a:t>
                      </a:r>
                      <a:r>
                        <a:rPr lang="es-CO" sz="1400" b="0" strike="noStrike" spc="-1" dirty="0" smtClean="0">
                          <a:solidFill>
                            <a:srgbClr val="FF0000"/>
                          </a:solidFill>
                          <a:latin typeface="+mn-lt"/>
                          <a:ea typeface="Calibri"/>
                        </a:rPr>
                        <a:t>fósiles.</a:t>
                      </a:r>
                      <a:endParaRPr lang="es-CO" sz="1400" b="0" strike="noStrike" spc="-1" dirty="0">
                        <a:latin typeface="+mn-lt"/>
                      </a:endParaRPr>
                    </a:p>
                  </a:txBody>
                  <a:tcPr marL="36720" marR="3672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s-CO" dirty="0"/>
                    </a:p>
                  </a:txBody>
                  <a:tcPr marL="36720" marR="3672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1221833">
                <a:tc>
                  <a:txBody>
                    <a:bodyPr/>
                    <a:lstStyle/>
                    <a:p>
                      <a:pPr algn="ctr">
                        <a:lnSpc>
                          <a:spcPct val="115000"/>
                        </a:lnSpc>
                      </a:pPr>
                      <a:endParaRPr lang="es-CO" sz="1800" b="0" strike="noStrike" spc="-1" dirty="0">
                        <a:latin typeface="Arial"/>
                      </a:endParaRPr>
                    </a:p>
                    <a:p>
                      <a:pPr algn="ctr">
                        <a:lnSpc>
                          <a:spcPct val="115000"/>
                        </a:lnSpc>
                      </a:pPr>
                      <a:endParaRPr lang="es-CO" sz="1800" b="0" strike="noStrike" spc="-1" dirty="0">
                        <a:latin typeface="Arial"/>
                      </a:endParaRPr>
                    </a:p>
                  </a:txBody>
                  <a:tcPr marL="36720" marR="3672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15000"/>
                        </a:lnSpc>
                      </a:pPr>
                      <a:endParaRPr lang="es-CO" sz="1400" b="0" strike="noStrike" spc="-1" dirty="0">
                        <a:latin typeface="+mn-lt"/>
                      </a:endParaRPr>
                    </a:p>
                    <a:p>
                      <a:pPr algn="ctr">
                        <a:lnSpc>
                          <a:spcPct val="115000"/>
                        </a:lnSpc>
                      </a:pPr>
                      <a:r>
                        <a:rPr lang="es-CO" sz="1400" b="0" strike="noStrike" spc="-1" dirty="0">
                          <a:solidFill>
                            <a:srgbClr val="00B050"/>
                          </a:solidFill>
                          <a:latin typeface="+mn-lt"/>
                          <a:ea typeface="Calibri"/>
                        </a:rPr>
                        <a:t>Crea suelo </a:t>
                      </a:r>
                      <a:r>
                        <a:rPr lang="es-CO" sz="1400" b="0" strike="noStrike" spc="-1" dirty="0" smtClean="0">
                          <a:solidFill>
                            <a:srgbClr val="00B050"/>
                          </a:solidFill>
                          <a:latin typeface="+mn-lt"/>
                          <a:ea typeface="Calibri"/>
                        </a:rPr>
                        <a:t>fértil.</a:t>
                      </a:r>
                      <a:endParaRPr lang="es-CO" sz="1400" b="0" strike="noStrike" spc="-1" dirty="0">
                        <a:latin typeface="+mn-lt"/>
                      </a:endParaRPr>
                    </a:p>
                  </a:txBody>
                  <a:tcPr marL="36720" marR="3672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15000"/>
                        </a:lnSpc>
                      </a:pPr>
                      <a:endParaRPr lang="es-CO" sz="1400" b="0" strike="noStrike" spc="-1" dirty="0">
                        <a:latin typeface="+mn-lt"/>
                      </a:endParaRPr>
                    </a:p>
                    <a:p>
                      <a:pPr algn="ctr">
                        <a:lnSpc>
                          <a:spcPct val="115000"/>
                        </a:lnSpc>
                      </a:pPr>
                      <a:r>
                        <a:rPr lang="es-CO" sz="1400" b="0" strike="noStrike" spc="-1" dirty="0">
                          <a:solidFill>
                            <a:srgbClr val="FF0000"/>
                          </a:solidFill>
                          <a:latin typeface="+mn-lt"/>
                          <a:ea typeface="Calibri"/>
                        </a:rPr>
                        <a:t>Agota o recubre suelo </a:t>
                      </a:r>
                      <a:r>
                        <a:rPr lang="es-CO" sz="1400" b="0" strike="noStrike" spc="-1" dirty="0" smtClean="0">
                          <a:solidFill>
                            <a:srgbClr val="FF0000"/>
                          </a:solidFill>
                          <a:latin typeface="+mn-lt"/>
                          <a:ea typeface="Calibri"/>
                        </a:rPr>
                        <a:t>fértil.</a:t>
                      </a:r>
                      <a:endParaRPr lang="es-CO" sz="1400" b="0" strike="noStrike" spc="-1" dirty="0">
                        <a:latin typeface="+mn-lt"/>
                      </a:endParaRPr>
                    </a:p>
                  </a:txBody>
                  <a:tcPr marL="36720" marR="3672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s-CO" dirty="0"/>
                    </a:p>
                  </a:txBody>
                  <a:tcPr marL="36720" marR="3672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bl>
          </a:graphicData>
        </a:graphic>
      </p:graphicFrame>
      <p:pic>
        <p:nvPicPr>
          <p:cNvPr id="4" name="Picture 2_7"/>
          <p:cNvPicPr/>
          <p:nvPr/>
        </p:nvPicPr>
        <p:blipFill>
          <a:blip r:embed="rId2"/>
          <a:stretch/>
        </p:blipFill>
        <p:spPr>
          <a:xfrm>
            <a:off x="2052490" y="1905500"/>
            <a:ext cx="1160640" cy="862200"/>
          </a:xfrm>
          <a:prstGeom prst="rect">
            <a:avLst/>
          </a:prstGeom>
          <a:ln w="0">
            <a:noFill/>
          </a:ln>
          <a:effectLst>
            <a:softEdge rad="112680"/>
          </a:effectLst>
        </p:spPr>
      </p:pic>
      <p:pic>
        <p:nvPicPr>
          <p:cNvPr id="5" name="Picture 7_0"/>
          <p:cNvPicPr/>
          <p:nvPr/>
        </p:nvPicPr>
        <p:blipFill>
          <a:blip r:embed="rId3"/>
          <a:stretch/>
        </p:blipFill>
        <p:spPr>
          <a:xfrm>
            <a:off x="2284690" y="2768420"/>
            <a:ext cx="569160" cy="594720"/>
          </a:xfrm>
          <a:prstGeom prst="rect">
            <a:avLst/>
          </a:prstGeom>
          <a:ln w="9525">
            <a:noFill/>
          </a:ln>
        </p:spPr>
      </p:pic>
      <p:pic>
        <p:nvPicPr>
          <p:cNvPr id="6" name="Picture 14_0"/>
          <p:cNvPicPr/>
          <p:nvPr/>
        </p:nvPicPr>
        <p:blipFill>
          <a:blip r:embed="rId4"/>
          <a:stretch/>
        </p:blipFill>
        <p:spPr>
          <a:xfrm>
            <a:off x="2147170" y="3587420"/>
            <a:ext cx="1006200" cy="862200"/>
          </a:xfrm>
          <a:prstGeom prst="rect">
            <a:avLst/>
          </a:prstGeom>
          <a:ln w="9525">
            <a:noFill/>
          </a:ln>
        </p:spPr>
      </p:pic>
      <p:pic>
        <p:nvPicPr>
          <p:cNvPr id="7" name="Picture 11_0"/>
          <p:cNvPicPr/>
          <p:nvPr/>
        </p:nvPicPr>
        <p:blipFill>
          <a:blip r:embed="rId5"/>
          <a:stretch/>
        </p:blipFill>
        <p:spPr>
          <a:xfrm>
            <a:off x="2146090" y="4699100"/>
            <a:ext cx="1024200" cy="1165680"/>
          </a:xfrm>
          <a:prstGeom prst="rect">
            <a:avLst/>
          </a:prstGeom>
          <a:ln w="0">
            <a:noFill/>
          </a:ln>
          <a:effectLst>
            <a:softEdge rad="112680"/>
          </a:effectLst>
        </p:spPr>
      </p:pic>
      <p:pic>
        <p:nvPicPr>
          <p:cNvPr id="8" name="Picture 4_3"/>
          <p:cNvPicPr/>
          <p:nvPr/>
        </p:nvPicPr>
        <p:blipFill>
          <a:blip r:embed="rId6"/>
          <a:stretch/>
        </p:blipFill>
        <p:spPr>
          <a:xfrm>
            <a:off x="8632930" y="1905500"/>
            <a:ext cx="1240200" cy="833040"/>
          </a:xfrm>
          <a:prstGeom prst="rect">
            <a:avLst/>
          </a:prstGeom>
          <a:ln w="0">
            <a:noFill/>
          </a:ln>
          <a:effectLst>
            <a:softEdge rad="112680"/>
          </a:effectLst>
        </p:spPr>
      </p:pic>
      <p:pic>
        <p:nvPicPr>
          <p:cNvPr id="9" name="Picture 9_0"/>
          <p:cNvPicPr/>
          <p:nvPr/>
        </p:nvPicPr>
        <p:blipFill>
          <a:blip r:embed="rId7"/>
          <a:stretch/>
        </p:blipFill>
        <p:spPr>
          <a:xfrm>
            <a:off x="8632930" y="2739260"/>
            <a:ext cx="1240200" cy="689400"/>
          </a:xfrm>
          <a:prstGeom prst="rect">
            <a:avLst/>
          </a:prstGeom>
          <a:ln w="0">
            <a:noFill/>
          </a:ln>
          <a:effectLst>
            <a:softEdge rad="112680"/>
          </a:effectLst>
        </p:spPr>
      </p:pic>
      <p:pic>
        <p:nvPicPr>
          <p:cNvPr id="10" name="Picture 10_0"/>
          <p:cNvPicPr/>
          <p:nvPr/>
        </p:nvPicPr>
        <p:blipFill>
          <a:blip r:embed="rId8"/>
          <a:stretch/>
        </p:blipFill>
        <p:spPr>
          <a:xfrm>
            <a:off x="8613850" y="3677780"/>
            <a:ext cx="1402200" cy="927000"/>
          </a:xfrm>
          <a:prstGeom prst="rect">
            <a:avLst/>
          </a:prstGeom>
          <a:ln w="0">
            <a:noFill/>
          </a:ln>
          <a:effectLst>
            <a:softEdge rad="112680"/>
          </a:effectLst>
        </p:spPr>
      </p:pic>
      <p:pic>
        <p:nvPicPr>
          <p:cNvPr id="11" name="Picture 13_0"/>
          <p:cNvPicPr/>
          <p:nvPr/>
        </p:nvPicPr>
        <p:blipFill>
          <a:blip r:embed="rId9"/>
          <a:stretch/>
        </p:blipFill>
        <p:spPr>
          <a:xfrm>
            <a:off x="8617810" y="4785500"/>
            <a:ext cx="1255320" cy="1001880"/>
          </a:xfrm>
          <a:prstGeom prst="rect">
            <a:avLst/>
          </a:prstGeom>
          <a:ln w="0">
            <a:noFill/>
          </a:ln>
          <a:effectLst>
            <a:softEdge rad="112680"/>
          </a:effectLst>
        </p:spPr>
      </p:pic>
    </p:spTree>
    <p:extLst>
      <p:ext uri="{BB962C8B-B14F-4D97-AF65-F5344CB8AC3E}">
        <p14:creationId xmlns:p14="http://schemas.microsoft.com/office/powerpoint/2010/main" val="38885637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b="1" spc="-1" dirty="0">
                <a:solidFill>
                  <a:srgbClr val="FFFFFF"/>
                </a:solidFill>
                <a:latin typeface="Calibri"/>
                <a:ea typeface="DejaVu Sans"/>
              </a:rPr>
              <a:t>¿Qué es la huella ecológica</a:t>
            </a:r>
            <a:r>
              <a:rPr lang="es-MX" b="1" spc="-1" dirty="0" smtClean="0">
                <a:solidFill>
                  <a:srgbClr val="FFFFFF"/>
                </a:solidFill>
                <a:latin typeface="Calibri"/>
                <a:ea typeface="DejaVu Sans"/>
              </a:rPr>
              <a:t>?</a:t>
            </a:r>
            <a:endParaRPr lang="es-CO" dirty="0"/>
          </a:p>
        </p:txBody>
      </p:sp>
      <p:sp>
        <p:nvSpPr>
          <p:cNvPr id="15" name="CustomShape 2"/>
          <p:cNvSpPr/>
          <p:nvPr/>
        </p:nvSpPr>
        <p:spPr>
          <a:xfrm>
            <a:off x="838200" y="1867436"/>
            <a:ext cx="10962736" cy="412792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280">
              <a:lnSpc>
                <a:spcPct val="100000"/>
              </a:lnSpc>
              <a:spcBef>
                <a:spcPts val="641"/>
              </a:spcBef>
              <a:buClr>
                <a:srgbClr val="000000"/>
              </a:buClr>
              <a:buFont typeface="Arial"/>
              <a:buChar char="•"/>
            </a:pPr>
            <a:r>
              <a:rPr lang="es-CO" sz="2800" b="0" strike="noStrike" spc="-1" dirty="0">
                <a:solidFill>
                  <a:srgbClr val="000000"/>
                </a:solidFill>
                <a:latin typeface="Calibri"/>
                <a:ea typeface="DejaVu Sans"/>
              </a:rPr>
              <a:t>La </a:t>
            </a:r>
            <a:r>
              <a:rPr lang="es-CO" sz="2800" b="0" strike="noStrike" spc="-1" dirty="0" smtClean="0">
                <a:solidFill>
                  <a:srgbClr val="000000"/>
                </a:solidFill>
                <a:latin typeface="Calibri"/>
                <a:ea typeface="DejaVu Sans"/>
              </a:rPr>
              <a:t>huella ecológica </a:t>
            </a:r>
            <a:r>
              <a:rPr lang="es-CO" sz="2800" b="0" strike="noStrike" spc="-1" dirty="0">
                <a:solidFill>
                  <a:srgbClr val="000000"/>
                </a:solidFill>
                <a:latin typeface="Calibri"/>
                <a:ea typeface="DejaVu Sans"/>
              </a:rPr>
              <a:t>es un indicador que mide la porción de tierra necesaria para la vida del ser humano en relación con su consumo. Es decir, la capacidad de la </a:t>
            </a:r>
            <a:r>
              <a:rPr lang="es-CO" sz="2800" b="0" strike="noStrike" spc="-1" dirty="0" smtClean="0">
                <a:solidFill>
                  <a:srgbClr val="000000"/>
                </a:solidFill>
                <a:latin typeface="Calibri"/>
                <a:ea typeface="DejaVu Sans"/>
              </a:rPr>
              <a:t>tierra</a:t>
            </a:r>
            <a:r>
              <a:rPr lang="es-CO" sz="2800" b="0" strike="noStrike" spc="-1" dirty="0">
                <a:solidFill>
                  <a:srgbClr val="000000"/>
                </a:solidFill>
                <a:latin typeface="Calibri"/>
                <a:ea typeface="DejaVu Sans"/>
              </a:rPr>
              <a:t>, medida en hectáreas, para absorber los residuos generados por una persona según la porción del Planeta que le corresponde. </a:t>
            </a:r>
            <a:endParaRPr lang="es-CO" sz="2800" b="0" strike="noStrike" spc="-1" dirty="0" smtClean="0">
              <a:solidFill>
                <a:srgbClr val="000000"/>
              </a:solidFill>
              <a:latin typeface="Calibri"/>
              <a:ea typeface="DejaVu Sans"/>
            </a:endParaRPr>
          </a:p>
          <a:p>
            <a:pPr marL="343080" indent="-341280">
              <a:lnSpc>
                <a:spcPct val="100000"/>
              </a:lnSpc>
              <a:spcBef>
                <a:spcPts val="641"/>
              </a:spcBef>
              <a:buClr>
                <a:srgbClr val="000000"/>
              </a:buClr>
              <a:buFont typeface="Arial"/>
              <a:buChar char="•"/>
            </a:pPr>
            <a:endParaRPr lang="es-CO" sz="2800" spc="-1" dirty="0">
              <a:solidFill>
                <a:srgbClr val="000000"/>
              </a:solidFill>
              <a:latin typeface="Calibri"/>
              <a:ea typeface="DejaVu Sans"/>
            </a:endParaRPr>
          </a:p>
          <a:p>
            <a:pPr marL="343080" indent="-341280">
              <a:lnSpc>
                <a:spcPct val="100000"/>
              </a:lnSpc>
              <a:spcBef>
                <a:spcPts val="641"/>
              </a:spcBef>
              <a:buClr>
                <a:srgbClr val="000000"/>
              </a:buClr>
              <a:buFont typeface="Arial"/>
              <a:buChar char="•"/>
            </a:pPr>
            <a:r>
              <a:rPr lang="es-CO" sz="2800" b="0" strike="noStrike" spc="-1" dirty="0" smtClean="0">
                <a:solidFill>
                  <a:srgbClr val="000000"/>
                </a:solidFill>
                <a:latin typeface="Calibri"/>
                <a:ea typeface="DejaVu Sans"/>
              </a:rPr>
              <a:t>La huella ecológica </a:t>
            </a:r>
            <a:r>
              <a:rPr lang="es-CO" sz="2800" b="0" strike="noStrike" spc="-1" dirty="0">
                <a:solidFill>
                  <a:srgbClr val="000000"/>
                </a:solidFill>
                <a:latin typeface="Calibri"/>
                <a:ea typeface="DejaVu Sans"/>
              </a:rPr>
              <a:t>se mide a partir de hectáreas globales (hag), aquellas con capacidad mundial promedio de producir recursos y absorber desechos.</a:t>
            </a:r>
            <a:endParaRPr lang="es-CO" sz="2800" b="0" strike="noStrike" spc="-1" dirty="0">
              <a:latin typeface="Arial"/>
            </a:endParaRPr>
          </a:p>
        </p:txBody>
      </p:sp>
      <p:sp>
        <p:nvSpPr>
          <p:cNvPr id="16" name="CustomShape 3"/>
          <p:cNvSpPr/>
          <p:nvPr/>
        </p:nvSpPr>
        <p:spPr>
          <a:xfrm>
            <a:off x="3728735" y="6305823"/>
            <a:ext cx="822780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s-MX" sz="1800" b="0" strike="noStrike" spc="-1" dirty="0">
                <a:solidFill>
                  <a:srgbClr val="000000"/>
                </a:solidFill>
                <a:latin typeface="Calibri"/>
                <a:ea typeface="DejaVu Sans"/>
              </a:rPr>
              <a:t>Fuente: </a:t>
            </a:r>
            <a:r>
              <a:rPr lang="es-MX" sz="1800" b="0" strike="noStrike" spc="-1" dirty="0">
                <a:solidFill>
                  <a:srgbClr val="000000"/>
                </a:solidFill>
                <a:latin typeface="Calibri"/>
                <a:ea typeface="DejaVu Sans"/>
                <a:hlinkClick r:id="rId2"/>
              </a:rPr>
              <a:t>https://</a:t>
            </a:r>
            <a:r>
              <a:rPr lang="es-MX" sz="1800" b="0" strike="noStrike" spc="-1" dirty="0" smtClean="0">
                <a:solidFill>
                  <a:srgbClr val="000000"/>
                </a:solidFill>
                <a:latin typeface="Calibri"/>
                <a:ea typeface="DejaVu Sans"/>
                <a:hlinkClick r:id="rId2"/>
              </a:rPr>
              <a:t>www.utp.edu.co</a:t>
            </a:r>
            <a:r>
              <a:rPr lang="es-MX" sz="1800" b="0" strike="noStrike" spc="-1" dirty="0" smtClean="0">
                <a:solidFill>
                  <a:srgbClr val="000000"/>
                </a:solidFill>
                <a:latin typeface="Calibri"/>
                <a:ea typeface="DejaVu Sans"/>
              </a:rPr>
              <a:t> </a:t>
            </a:r>
            <a:endParaRPr lang="es-CO" sz="1800" b="0" strike="noStrike" spc="-1" dirty="0">
              <a:latin typeface="Arial"/>
            </a:endParaRPr>
          </a:p>
        </p:txBody>
      </p:sp>
    </p:spTree>
    <p:extLst>
      <p:ext uri="{BB962C8B-B14F-4D97-AF65-F5344CB8AC3E}">
        <p14:creationId xmlns:p14="http://schemas.microsoft.com/office/powerpoint/2010/main" val="3277892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4000" b="1" spc="-1" dirty="0">
                <a:solidFill>
                  <a:srgbClr val="FFFFFF"/>
                </a:solidFill>
                <a:latin typeface="Calibri"/>
                <a:ea typeface="Adobe Gothic Std B"/>
              </a:rPr>
              <a:t>Motores de pérdida de biodiversidad a nivel </a:t>
            </a:r>
            <a:r>
              <a:rPr lang="es-ES" sz="4000" b="1" spc="-1" dirty="0" smtClean="0">
                <a:solidFill>
                  <a:srgbClr val="FFFFFF"/>
                </a:solidFill>
                <a:latin typeface="Calibri"/>
                <a:ea typeface="Adobe Gothic Std B"/>
              </a:rPr>
              <a:t>mundial</a:t>
            </a:r>
            <a:endParaRPr lang="es-CO" sz="4000" dirty="0"/>
          </a:p>
        </p:txBody>
      </p:sp>
      <p:pic>
        <p:nvPicPr>
          <p:cNvPr id="3" name="Imagen 1"/>
          <p:cNvPicPr/>
          <p:nvPr/>
        </p:nvPicPr>
        <p:blipFill>
          <a:blip r:embed="rId2"/>
          <a:stretch/>
        </p:blipFill>
        <p:spPr>
          <a:xfrm>
            <a:off x="496631" y="1773894"/>
            <a:ext cx="6062801" cy="4204212"/>
          </a:xfrm>
          <a:prstGeom prst="rect">
            <a:avLst/>
          </a:prstGeom>
          <a:ln w="0">
            <a:noFill/>
          </a:ln>
        </p:spPr>
      </p:pic>
      <p:sp>
        <p:nvSpPr>
          <p:cNvPr id="4" name="CustomShape 3"/>
          <p:cNvSpPr/>
          <p:nvPr/>
        </p:nvSpPr>
        <p:spPr>
          <a:xfrm>
            <a:off x="7473833" y="2383809"/>
            <a:ext cx="2995240" cy="3168645"/>
          </a:xfrm>
          <a:prstGeom prst="rect">
            <a:avLst/>
          </a:prstGeom>
          <a:solidFill>
            <a:schemeClr val="bg1">
              <a:lumMod val="85000"/>
            </a:schemeClr>
          </a:solidFill>
          <a:ln w="0">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s-CO" sz="2500" b="0" strike="noStrike" spc="-1" dirty="0">
                <a:solidFill>
                  <a:srgbClr val="000000"/>
                </a:solidFill>
                <a:latin typeface="Calibri"/>
                <a:ea typeface="DejaVu Sans"/>
              </a:rPr>
              <a:t>La pérdida de hábitats debido a la agricultura y la sobreexplotación siguen siendo la mayor amenaza a la biodiversidad y los ecosistemas. </a:t>
            </a:r>
            <a:endParaRPr lang="es-CO" sz="2500" b="0" strike="noStrike" spc="-1" dirty="0">
              <a:latin typeface="Arial"/>
            </a:endParaRPr>
          </a:p>
        </p:txBody>
      </p:sp>
      <p:sp>
        <p:nvSpPr>
          <p:cNvPr id="5" name="CustomShape 4"/>
          <p:cNvSpPr/>
          <p:nvPr/>
        </p:nvSpPr>
        <p:spPr>
          <a:xfrm>
            <a:off x="566268" y="6061312"/>
            <a:ext cx="2110427" cy="275545"/>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CO" sz="1200" b="0" strike="noStrike" spc="-1" dirty="0" smtClean="0">
                <a:solidFill>
                  <a:srgbClr val="000000"/>
                </a:solidFill>
                <a:latin typeface="Calibri"/>
                <a:ea typeface="DejaVu Sans"/>
              </a:rPr>
              <a:t>Nota. Tomado de WWF (2018).</a:t>
            </a:r>
            <a:endParaRPr lang="es-CO" sz="1200" b="0" strike="noStrike" spc="-1" dirty="0">
              <a:latin typeface="Arial"/>
            </a:endParaRPr>
          </a:p>
        </p:txBody>
      </p:sp>
    </p:spTree>
    <p:extLst>
      <p:ext uri="{BB962C8B-B14F-4D97-AF65-F5344CB8AC3E}">
        <p14:creationId xmlns:p14="http://schemas.microsoft.com/office/powerpoint/2010/main" val="595225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sz="4000" b="1" spc="-1" dirty="0">
                <a:solidFill>
                  <a:srgbClr val="FFFFFF"/>
                </a:solidFill>
                <a:latin typeface="Arial"/>
                <a:ea typeface="DejaVu Sans"/>
              </a:rPr>
              <a:t>¿Cómo el ser humano influye en el cambio climático</a:t>
            </a:r>
            <a:r>
              <a:rPr lang="es-CO" sz="4000" b="1" spc="-1" dirty="0" smtClean="0">
                <a:solidFill>
                  <a:srgbClr val="FFFFFF"/>
                </a:solidFill>
                <a:latin typeface="Arial"/>
                <a:ea typeface="DejaVu Sans"/>
              </a:rPr>
              <a:t>?</a:t>
            </a:r>
            <a:endParaRPr lang="es-CO" sz="4000" dirty="0"/>
          </a:p>
        </p:txBody>
      </p:sp>
      <p:sp>
        <p:nvSpPr>
          <p:cNvPr id="8" name="CustomShape 3"/>
          <p:cNvSpPr/>
          <p:nvPr/>
        </p:nvSpPr>
        <p:spPr>
          <a:xfrm>
            <a:off x="565658" y="1794927"/>
            <a:ext cx="4877610" cy="4091974"/>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s-CO" sz="2000" b="0" strike="noStrike" spc="-1" dirty="0" smtClean="0">
                <a:solidFill>
                  <a:srgbClr val="211D1E"/>
                </a:solidFill>
                <a:latin typeface="Calibri"/>
                <a:ea typeface="DejaVu Sans"/>
              </a:rPr>
              <a:t>“A </a:t>
            </a:r>
            <a:r>
              <a:rPr lang="es-CO" sz="2000" b="0" strike="noStrike" spc="-1" dirty="0">
                <a:solidFill>
                  <a:srgbClr val="211D1E"/>
                </a:solidFill>
                <a:latin typeface="Calibri"/>
                <a:ea typeface="DejaVu Sans"/>
              </a:rPr>
              <a:t>partir de la revolución industrial, con el auge de las maquinarias, los agroquímicos, las industrias y la producción a gran escala, se ha establecido un modelo de desarrollo que depende para su funcionamiento del consumo de los combustibles fósiles (petróleo, gas natural, carbón). Como consecuencia, la humanidad cada vez está generando una mayor cantidad de gases que pasan a concentrarse en la atmósfera alterando el equilibrio de un proceso natural conocido como efecto invernadero</a:t>
            </a:r>
            <a:r>
              <a:rPr lang="es-CO" sz="2000" b="0" strike="noStrike" spc="-1" dirty="0" smtClean="0">
                <a:solidFill>
                  <a:srgbClr val="211D1E"/>
                </a:solidFill>
                <a:latin typeface="Calibri"/>
                <a:ea typeface="DejaVu Sans"/>
              </a:rPr>
              <a:t>”. </a:t>
            </a:r>
            <a:r>
              <a:rPr lang="es-MX" sz="2000" spc="-1" dirty="0">
                <a:solidFill>
                  <a:srgbClr val="211D1E"/>
                </a:solidFill>
                <a:ea typeface="DejaVu Sans"/>
              </a:rPr>
              <a:t>Indígena, Centroamericana y Sánchez (2010</a:t>
            </a:r>
            <a:r>
              <a:rPr lang="es-MX" sz="2000" spc="-1" dirty="0" smtClean="0">
                <a:solidFill>
                  <a:srgbClr val="211D1E"/>
                </a:solidFill>
                <a:ea typeface="DejaVu Sans"/>
              </a:rPr>
              <a:t>)</a:t>
            </a:r>
            <a:r>
              <a:rPr lang="es-CO" sz="2000" spc="-1" dirty="0">
                <a:latin typeface="Arial"/>
              </a:rPr>
              <a:t>.</a:t>
            </a:r>
            <a:endParaRPr lang="es-MX" sz="2000" spc="-1" dirty="0">
              <a:solidFill>
                <a:srgbClr val="211D1E"/>
              </a:solidFill>
              <a:ea typeface="DejaVu Sans"/>
            </a:endParaRPr>
          </a:p>
        </p:txBody>
      </p:sp>
      <p:sp>
        <p:nvSpPr>
          <p:cNvPr id="12" name="CustomShape 5"/>
          <p:cNvSpPr/>
          <p:nvPr/>
        </p:nvSpPr>
        <p:spPr>
          <a:xfrm>
            <a:off x="6533702" y="6108504"/>
            <a:ext cx="5471640" cy="32171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500" spc="-1" dirty="0" smtClean="0">
                <a:solidFill>
                  <a:srgbClr val="000000"/>
                </a:solidFill>
                <a:latin typeface="Calibri"/>
                <a:ea typeface="DejaVu Sans"/>
              </a:rPr>
              <a:t>Nota. Tomado de </a:t>
            </a:r>
            <a:r>
              <a:rPr lang="es-CO" sz="1500" b="0" strike="noStrike" spc="-1" dirty="0" smtClean="0">
                <a:solidFill>
                  <a:srgbClr val="000000"/>
                </a:solidFill>
                <a:latin typeface="Calibri"/>
                <a:ea typeface="DejaVu Sans"/>
                <a:hlinkClick r:id="rId2"/>
              </a:rPr>
              <a:t>http</a:t>
            </a:r>
            <a:r>
              <a:rPr lang="es-CO" sz="1500" b="0" strike="noStrike" spc="-1" dirty="0">
                <a:solidFill>
                  <a:srgbClr val="000000"/>
                </a:solidFill>
                <a:latin typeface="Calibri"/>
                <a:ea typeface="DejaVu Sans"/>
                <a:hlinkClick r:id="rId2"/>
              </a:rPr>
              <a:t>://www.climate-lab-book.ac.uk/spirals</a:t>
            </a:r>
            <a:r>
              <a:rPr lang="es-CO" sz="1500" b="0" strike="noStrike" spc="-1" dirty="0" smtClean="0">
                <a:solidFill>
                  <a:srgbClr val="000000"/>
                </a:solidFill>
                <a:latin typeface="Calibri"/>
                <a:ea typeface="DejaVu Sans"/>
                <a:hlinkClick r:id="rId2"/>
              </a:rPr>
              <a:t>/</a:t>
            </a:r>
            <a:r>
              <a:rPr lang="es-CO" sz="1500" b="0" strike="noStrike" spc="-1" dirty="0" smtClean="0">
                <a:solidFill>
                  <a:srgbClr val="000000"/>
                </a:solidFill>
                <a:latin typeface="Calibri"/>
                <a:ea typeface="DejaVu Sans"/>
              </a:rPr>
              <a:t> </a:t>
            </a:r>
            <a:endParaRPr lang="es-CO" sz="1500" b="0" strike="noStrike" spc="-1" dirty="0">
              <a:latin typeface="Arial"/>
            </a:endParaRPr>
          </a:p>
        </p:txBody>
      </p:sp>
      <p:pic>
        <p:nvPicPr>
          <p:cNvPr id="1026" name="Picture 2" descr="https://www.climate-lab-book.ac.uk/files/2016/06/co2_20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298" y="1548529"/>
            <a:ext cx="4235271" cy="4559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3781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b="1" spc="-1" dirty="0">
                <a:solidFill>
                  <a:srgbClr val="FFFFFF"/>
                </a:solidFill>
                <a:latin typeface="Calibri"/>
                <a:ea typeface="DejaVu Sans"/>
              </a:rPr>
              <a:t>¿Qué es el efecto invernadero</a:t>
            </a:r>
            <a:r>
              <a:rPr lang="es-CO" b="1" spc="-1" dirty="0" smtClean="0">
                <a:solidFill>
                  <a:srgbClr val="FFFFFF"/>
                </a:solidFill>
                <a:latin typeface="Calibri"/>
                <a:ea typeface="DejaVu Sans"/>
              </a:rPr>
              <a:t>?</a:t>
            </a:r>
            <a:endParaRPr lang="es-CO" dirty="0"/>
          </a:p>
        </p:txBody>
      </p:sp>
      <p:sp>
        <p:nvSpPr>
          <p:cNvPr id="7" name="Rectángulo 6"/>
          <p:cNvSpPr/>
          <p:nvPr/>
        </p:nvSpPr>
        <p:spPr>
          <a:xfrm>
            <a:off x="191219" y="1502688"/>
            <a:ext cx="11809562" cy="5078313"/>
          </a:xfrm>
          <a:prstGeom prst="rect">
            <a:avLst/>
          </a:prstGeom>
        </p:spPr>
        <p:txBody>
          <a:bodyPr wrap="square">
            <a:spAutoFit/>
          </a:bodyPr>
          <a:lstStyle/>
          <a:p>
            <a:r>
              <a:rPr lang="es-MX" dirty="0"/>
              <a:t>El </a:t>
            </a:r>
            <a:r>
              <a:rPr lang="es-MX" b="1" dirty="0"/>
              <a:t>efecto invernadero</a:t>
            </a:r>
            <a:r>
              <a:rPr lang="es-MX" dirty="0"/>
              <a:t> es un fenómeno natural que ocurre cuando ciertos gases en la atmósfera terrestre, conocidos como </a:t>
            </a:r>
            <a:r>
              <a:rPr lang="es-MX" b="1" dirty="0"/>
              <a:t>gases de efecto invernadero (GEI)</a:t>
            </a:r>
            <a:r>
              <a:rPr lang="es-MX" dirty="0"/>
              <a:t>, retienen el calor proveniente del sol. Este proceso es fundamental para mantener la temperatura del planeta dentro de rangos que permitan la vida.</a:t>
            </a:r>
          </a:p>
          <a:p>
            <a:r>
              <a:rPr lang="es-MX" b="1" dirty="0"/>
              <a:t>Funcionamiento:</a:t>
            </a:r>
          </a:p>
          <a:p>
            <a:pPr>
              <a:buFont typeface="+mj-lt"/>
              <a:buAutoNum type="arabicPeriod"/>
            </a:pPr>
            <a:r>
              <a:rPr lang="es-MX" b="1" dirty="0" smtClean="0"/>
              <a:t> Radiación </a:t>
            </a:r>
            <a:r>
              <a:rPr lang="es-MX" b="1" dirty="0"/>
              <a:t>solar</a:t>
            </a:r>
            <a:r>
              <a:rPr lang="es-MX" dirty="0"/>
              <a:t>: </a:t>
            </a:r>
            <a:r>
              <a:rPr lang="es-MX" dirty="0" smtClean="0"/>
              <a:t>la energía </a:t>
            </a:r>
            <a:r>
              <a:rPr lang="es-MX" dirty="0"/>
              <a:t>solar llega a la Tierra en forma de radiación, parte de la cual es absorbida por la superficie terrestre, y otra parte es reflejada de nuevo al espacio.</a:t>
            </a:r>
          </a:p>
          <a:p>
            <a:pPr>
              <a:buFont typeface="+mj-lt"/>
              <a:buAutoNum type="arabicPeriod"/>
            </a:pPr>
            <a:r>
              <a:rPr lang="es-MX" b="1" dirty="0" smtClean="0"/>
              <a:t> Emisión </a:t>
            </a:r>
            <a:r>
              <a:rPr lang="es-MX" b="1" dirty="0"/>
              <a:t>de radiación térmica</a:t>
            </a:r>
            <a:r>
              <a:rPr lang="es-MX" dirty="0"/>
              <a:t>: </a:t>
            </a:r>
            <a:r>
              <a:rPr lang="es-MX" dirty="0" smtClean="0"/>
              <a:t>la </a:t>
            </a:r>
            <a:r>
              <a:rPr lang="es-MX" dirty="0"/>
              <a:t>Tierra, al absorber esta energía, la convierte en calor y emite radiación térmica (infrarroja) hacia el espacio.</a:t>
            </a:r>
          </a:p>
          <a:p>
            <a:pPr>
              <a:buFont typeface="+mj-lt"/>
              <a:buAutoNum type="arabicPeriod"/>
            </a:pPr>
            <a:r>
              <a:rPr lang="es-MX" b="1" dirty="0" smtClean="0"/>
              <a:t> Absorción </a:t>
            </a:r>
            <a:r>
              <a:rPr lang="es-MX" b="1" dirty="0"/>
              <a:t>de radiación por los GEI</a:t>
            </a:r>
            <a:r>
              <a:rPr lang="es-MX" dirty="0"/>
              <a:t>: </a:t>
            </a:r>
            <a:r>
              <a:rPr lang="es-MX" dirty="0" smtClean="0"/>
              <a:t>algunos </a:t>
            </a:r>
            <a:r>
              <a:rPr lang="es-MX" dirty="0"/>
              <a:t>gases en la atmósfera, como el </a:t>
            </a:r>
            <a:r>
              <a:rPr lang="es-MX" b="1" dirty="0"/>
              <a:t>dióxido de carbono (CO₂)</a:t>
            </a:r>
            <a:r>
              <a:rPr lang="es-MX" dirty="0"/>
              <a:t>, el </a:t>
            </a:r>
            <a:r>
              <a:rPr lang="es-MX" b="1" dirty="0"/>
              <a:t>metano (CH₄)</a:t>
            </a:r>
            <a:r>
              <a:rPr lang="es-MX" dirty="0"/>
              <a:t> y el </a:t>
            </a:r>
            <a:r>
              <a:rPr lang="es-MX" b="1" dirty="0"/>
              <a:t>vapor de agua (H₂O)</a:t>
            </a:r>
            <a:r>
              <a:rPr lang="es-MX" dirty="0"/>
              <a:t>, absorben parte de esta radiación térmica y la reemiten hacia la superficie, lo que calienta aún más la Tierra.</a:t>
            </a:r>
          </a:p>
          <a:p>
            <a:r>
              <a:rPr lang="es-MX" b="1" dirty="0" smtClean="0"/>
              <a:t>Importancia: </a:t>
            </a:r>
            <a:r>
              <a:rPr lang="es-MX" dirty="0" smtClean="0"/>
              <a:t>el </a:t>
            </a:r>
            <a:r>
              <a:rPr lang="es-MX" dirty="0"/>
              <a:t>efecto invernadero natural mantiene la temperatura de la Tierra en un nivel adecuado para sustentar la vida, sin este fenómeno la temperatura promedio sería mucho más baja, alrededor de -18°C en lugar de los 15°C actuales.</a:t>
            </a:r>
          </a:p>
          <a:p>
            <a:endParaRPr lang="es-MX" b="1" dirty="0" smtClean="0"/>
          </a:p>
          <a:p>
            <a:r>
              <a:rPr lang="es-MX" b="1" dirty="0" smtClean="0"/>
              <a:t>Efecto </a:t>
            </a:r>
            <a:r>
              <a:rPr lang="es-MX" b="1" dirty="0"/>
              <a:t>invernadero </a:t>
            </a:r>
            <a:r>
              <a:rPr lang="es-MX" b="1" dirty="0" smtClean="0"/>
              <a:t>antropogénico: </a:t>
            </a:r>
            <a:r>
              <a:rPr lang="es-MX" dirty="0" smtClean="0"/>
              <a:t>se </a:t>
            </a:r>
            <a:r>
              <a:rPr lang="es-MX" dirty="0"/>
              <a:t>refiere al aumento de este fenómeno debido a las actividades humanas, especialmente la quema de combustibles fósiles, la deforestación y la agricultura intensiva, que liberan grandes cantidades de GEI. Este aumento en la concentración de estos gases intensifica el calentamiento global, provocando cambios climáticos, como el derretimiento de los glaciares, el aumento del nivel del mar y fenómenos meteorológicos extremos.</a:t>
            </a:r>
          </a:p>
        </p:txBody>
      </p:sp>
    </p:spTree>
    <p:extLst>
      <p:ext uri="{BB962C8B-B14F-4D97-AF65-F5344CB8AC3E}">
        <p14:creationId xmlns:p14="http://schemas.microsoft.com/office/powerpoint/2010/main" val="20618748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b="1" spc="-1" dirty="0">
                <a:solidFill>
                  <a:srgbClr val="FFFFFF"/>
                </a:solidFill>
                <a:latin typeface="Calibri"/>
                <a:ea typeface="DejaVu Sans"/>
              </a:rPr>
              <a:t>Acerca del calentamiento </a:t>
            </a:r>
            <a:r>
              <a:rPr lang="es-CO" b="1" spc="-1" dirty="0" smtClean="0">
                <a:solidFill>
                  <a:srgbClr val="FFFFFF"/>
                </a:solidFill>
                <a:latin typeface="Calibri"/>
                <a:ea typeface="DejaVu Sans"/>
              </a:rPr>
              <a:t>global</a:t>
            </a:r>
            <a:endParaRPr lang="es-CO" dirty="0"/>
          </a:p>
        </p:txBody>
      </p:sp>
      <p:sp>
        <p:nvSpPr>
          <p:cNvPr id="5" name="Rectángulo 4"/>
          <p:cNvSpPr/>
          <p:nvPr/>
        </p:nvSpPr>
        <p:spPr>
          <a:xfrm>
            <a:off x="304799" y="1520049"/>
            <a:ext cx="11694543" cy="5078313"/>
          </a:xfrm>
          <a:prstGeom prst="rect">
            <a:avLst/>
          </a:prstGeom>
        </p:spPr>
        <p:txBody>
          <a:bodyPr wrap="square">
            <a:spAutoFit/>
          </a:bodyPr>
          <a:lstStyle/>
          <a:p>
            <a:r>
              <a:rPr lang="es-MX" dirty="0"/>
              <a:t>El calentamiento global es el aumento de la temperatura de la Tierra debido a la acumulación de gases de efecto invernadero (GEI) en la atmósfera, principalmente causados por las actividades humanas como la quema de combustibles fósiles, la deforestación y la agricultura</a:t>
            </a:r>
            <a:r>
              <a:rPr lang="es-MX" dirty="0" smtClean="0"/>
              <a:t>.</a:t>
            </a:r>
          </a:p>
          <a:p>
            <a:endParaRPr lang="es-MX" dirty="0"/>
          </a:p>
          <a:p>
            <a:r>
              <a:rPr lang="es-MX" b="1" dirty="0" smtClean="0"/>
              <a:t>Causas:</a:t>
            </a:r>
          </a:p>
          <a:p>
            <a:pPr marL="285750" indent="-285750">
              <a:buFont typeface="Arial" panose="020B0604020202020204" pitchFamily="34" charset="0"/>
              <a:buChar char="•"/>
            </a:pPr>
            <a:r>
              <a:rPr lang="es-MX" dirty="0" smtClean="0"/>
              <a:t>Emisiones </a:t>
            </a:r>
            <a:r>
              <a:rPr lang="es-MX" dirty="0"/>
              <a:t>de GEI: </a:t>
            </a:r>
            <a:r>
              <a:rPr lang="es-MX" dirty="0" smtClean="0"/>
              <a:t>dióxido </a:t>
            </a:r>
            <a:r>
              <a:rPr lang="es-MX" dirty="0"/>
              <a:t>de carbono (CO₂), metano (CH₄) y otros gases atrapados en la atmósfera intensifican el efecto invernadero</a:t>
            </a:r>
            <a:r>
              <a:rPr lang="es-MX" dirty="0" smtClean="0"/>
              <a:t>.</a:t>
            </a:r>
          </a:p>
          <a:p>
            <a:pPr marL="285750" indent="-285750">
              <a:buFont typeface="Arial" panose="020B0604020202020204" pitchFamily="34" charset="0"/>
              <a:buChar char="•"/>
            </a:pPr>
            <a:r>
              <a:rPr lang="es-MX" dirty="0" smtClean="0"/>
              <a:t>Deforestación</a:t>
            </a:r>
            <a:r>
              <a:rPr lang="es-MX" dirty="0"/>
              <a:t>: </a:t>
            </a:r>
            <a:r>
              <a:rPr lang="es-MX" dirty="0" smtClean="0"/>
              <a:t>la tala </a:t>
            </a:r>
            <a:r>
              <a:rPr lang="es-MX" dirty="0"/>
              <a:t>de árboles reduce la absorción de CO₂</a:t>
            </a:r>
            <a:r>
              <a:rPr lang="es-MX" dirty="0" smtClean="0"/>
              <a:t>.</a:t>
            </a:r>
          </a:p>
          <a:p>
            <a:endParaRPr lang="es-MX" dirty="0"/>
          </a:p>
          <a:p>
            <a:r>
              <a:rPr lang="es-MX" b="1" dirty="0" smtClean="0"/>
              <a:t>Consecuencias:</a:t>
            </a:r>
          </a:p>
          <a:p>
            <a:pPr marL="285750" indent="-285750">
              <a:buFont typeface="Arial" panose="020B0604020202020204" pitchFamily="34" charset="0"/>
              <a:buChar char="•"/>
            </a:pPr>
            <a:r>
              <a:rPr lang="es-MX" dirty="0" smtClean="0"/>
              <a:t>Aumento </a:t>
            </a:r>
            <a:r>
              <a:rPr lang="es-MX" dirty="0"/>
              <a:t>de temperatura: </a:t>
            </a:r>
            <a:r>
              <a:rPr lang="es-MX" dirty="0" smtClean="0"/>
              <a:t>olas de </a:t>
            </a:r>
            <a:r>
              <a:rPr lang="es-MX" dirty="0"/>
              <a:t>calor y cambios climáticos extremos</a:t>
            </a:r>
            <a:r>
              <a:rPr lang="es-MX" dirty="0" smtClean="0"/>
              <a:t>.</a:t>
            </a:r>
          </a:p>
          <a:p>
            <a:pPr marL="285750" indent="-285750">
              <a:buFont typeface="Arial" panose="020B0604020202020204" pitchFamily="34" charset="0"/>
              <a:buChar char="•"/>
            </a:pPr>
            <a:r>
              <a:rPr lang="es-MX" dirty="0" smtClean="0"/>
              <a:t>Desglaciación</a:t>
            </a:r>
            <a:r>
              <a:rPr lang="es-MX" dirty="0"/>
              <a:t>: </a:t>
            </a:r>
            <a:r>
              <a:rPr lang="es-MX" dirty="0" smtClean="0"/>
              <a:t>el derretimiento </a:t>
            </a:r>
            <a:r>
              <a:rPr lang="es-MX" dirty="0"/>
              <a:t>de glaciares provoca el aumento del nivel del mar</a:t>
            </a:r>
            <a:r>
              <a:rPr lang="es-MX" dirty="0" smtClean="0"/>
              <a:t>.</a:t>
            </a:r>
          </a:p>
          <a:p>
            <a:pPr marL="285750" indent="-285750">
              <a:buFont typeface="Arial" panose="020B0604020202020204" pitchFamily="34" charset="0"/>
              <a:buChar char="•"/>
            </a:pPr>
            <a:r>
              <a:rPr lang="es-MX" dirty="0" smtClean="0"/>
              <a:t>Eventos </a:t>
            </a:r>
            <a:r>
              <a:rPr lang="es-MX" dirty="0"/>
              <a:t>extremos: </a:t>
            </a:r>
            <a:r>
              <a:rPr lang="es-MX" dirty="0" smtClean="0"/>
              <a:t>huracanes</a:t>
            </a:r>
            <a:r>
              <a:rPr lang="es-MX" dirty="0"/>
              <a:t>, sequías e incendios forestales más frecuentes</a:t>
            </a:r>
            <a:r>
              <a:rPr lang="es-MX" dirty="0" smtClean="0"/>
              <a:t>.</a:t>
            </a:r>
          </a:p>
          <a:p>
            <a:pPr marL="285750" indent="-285750">
              <a:buFont typeface="Arial" panose="020B0604020202020204" pitchFamily="34" charset="0"/>
              <a:buChar char="•"/>
            </a:pPr>
            <a:r>
              <a:rPr lang="es-MX" dirty="0" smtClean="0"/>
              <a:t>Impactos </a:t>
            </a:r>
            <a:r>
              <a:rPr lang="es-MX" dirty="0"/>
              <a:t>ecológicos y sociales: Pérdida de biodiversidad y afectación de la agricultura y la salud humana</a:t>
            </a:r>
            <a:r>
              <a:rPr lang="es-MX" dirty="0" smtClean="0"/>
              <a:t>.</a:t>
            </a:r>
          </a:p>
          <a:p>
            <a:endParaRPr lang="es-MX" dirty="0" smtClean="0"/>
          </a:p>
          <a:p>
            <a:r>
              <a:rPr lang="es-MX" b="1" dirty="0" smtClean="0"/>
              <a:t>Respuesta:</a:t>
            </a:r>
          </a:p>
          <a:p>
            <a:pPr marL="285750" indent="-285750">
              <a:buFont typeface="Arial" panose="020B0604020202020204" pitchFamily="34" charset="0"/>
              <a:buChar char="•"/>
            </a:pPr>
            <a:r>
              <a:rPr lang="es-MX" dirty="0" smtClean="0"/>
              <a:t>Mitigación</a:t>
            </a:r>
            <a:r>
              <a:rPr lang="es-MX" dirty="0"/>
              <a:t>: </a:t>
            </a:r>
            <a:r>
              <a:rPr lang="es-MX" dirty="0" smtClean="0"/>
              <a:t>reducir emisiones </a:t>
            </a:r>
            <a:r>
              <a:rPr lang="es-MX" dirty="0"/>
              <a:t>y usar energías renovables</a:t>
            </a:r>
            <a:r>
              <a:rPr lang="es-MX" dirty="0" smtClean="0"/>
              <a:t>.</a:t>
            </a:r>
          </a:p>
          <a:p>
            <a:pPr marL="285750" indent="-285750">
              <a:buFont typeface="Arial" panose="020B0604020202020204" pitchFamily="34" charset="0"/>
              <a:buChar char="•"/>
            </a:pPr>
            <a:r>
              <a:rPr lang="es-MX" dirty="0" smtClean="0"/>
              <a:t>Adaptación</a:t>
            </a:r>
            <a:r>
              <a:rPr lang="es-MX" dirty="0"/>
              <a:t>: </a:t>
            </a:r>
            <a:r>
              <a:rPr lang="es-MX" dirty="0" smtClean="0"/>
              <a:t>mejorar </a:t>
            </a:r>
            <a:r>
              <a:rPr lang="es-MX" dirty="0"/>
              <a:t>infraestructuras y proteger ecosistemas vulnerables.</a:t>
            </a:r>
            <a:endParaRPr lang="es-CO" dirty="0"/>
          </a:p>
        </p:txBody>
      </p:sp>
      <p:pic>
        <p:nvPicPr>
          <p:cNvPr id="7" name="Imagen 6" descr="Image vectorielle gratuite: Thermomètre, Température, Chaud - Image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53313" y="4580626"/>
            <a:ext cx="1138687" cy="2277374"/>
          </a:xfrm>
          <a:prstGeom prst="rect">
            <a:avLst/>
          </a:prstGeom>
        </p:spPr>
      </p:pic>
    </p:spTree>
    <p:extLst>
      <p:ext uri="{BB962C8B-B14F-4D97-AF65-F5344CB8AC3E}">
        <p14:creationId xmlns:p14="http://schemas.microsoft.com/office/powerpoint/2010/main" val="31289717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3" name="Conector recto 2">
            <a:extLst>
              <a:ext uri="{FF2B5EF4-FFF2-40B4-BE49-F238E27FC236}">
                <a16:creationId xmlns:a16="http://schemas.microsoft.com/office/drawing/2014/main" id="{AE0C963B-97B4-4F66-1B49-0B47BC7F0F1A}"/>
              </a:ext>
            </a:extLst>
          </p:cNvPr>
          <p:cNvCxnSpPr>
            <a:cxnSpLocks/>
          </p:cNvCxnSpPr>
          <p:nvPr/>
        </p:nvCxnSpPr>
        <p:spPr>
          <a:xfrm>
            <a:off x="4941410" y="3541573"/>
            <a:ext cx="2247544" cy="0"/>
          </a:xfrm>
          <a:prstGeom prst="line">
            <a:avLst/>
          </a:prstGeom>
          <a:ln w="12700">
            <a:solidFill>
              <a:srgbClr val="38AA00"/>
            </a:solidFill>
          </a:ln>
        </p:spPr>
        <p:style>
          <a:lnRef idx="1">
            <a:schemeClr val="accent1"/>
          </a:lnRef>
          <a:fillRef idx="0">
            <a:schemeClr val="accent1"/>
          </a:fillRef>
          <a:effectRef idx="0">
            <a:schemeClr val="accent1"/>
          </a:effectRef>
          <a:fontRef idx="minor">
            <a:schemeClr val="tx1"/>
          </a:fontRef>
        </p:style>
      </p:cxnSp>
      <p:sp>
        <p:nvSpPr>
          <p:cNvPr id="4" name="CustomShape 1"/>
          <p:cNvSpPr/>
          <p:nvPr/>
        </p:nvSpPr>
        <p:spPr>
          <a:xfrm>
            <a:off x="2367065" y="1694520"/>
            <a:ext cx="6983280" cy="258386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457200" algn="ctr">
              <a:lnSpc>
                <a:spcPct val="100000"/>
              </a:lnSpc>
              <a:tabLst>
                <a:tab pos="2209680" algn="l"/>
              </a:tabLst>
            </a:pPr>
            <a:r>
              <a:rPr lang="es-ES_tradnl" sz="5400" b="0" strike="noStrike" spc="-1" dirty="0">
                <a:solidFill>
                  <a:srgbClr val="000000"/>
                </a:solidFill>
                <a:latin typeface="Arial"/>
                <a:ea typeface="Times New Roman"/>
              </a:rPr>
              <a:t>1.7. Contaminación Ambiental</a:t>
            </a:r>
            <a:endParaRPr lang="es-CO" sz="5400" b="0" strike="noStrike" spc="-1" dirty="0">
              <a:latin typeface="Arial"/>
            </a:endParaRPr>
          </a:p>
          <a:p>
            <a:pPr marL="457200" algn="just">
              <a:lnSpc>
                <a:spcPct val="100000"/>
              </a:lnSpc>
              <a:tabLst>
                <a:tab pos="2209680" algn="l"/>
              </a:tabLst>
            </a:pPr>
            <a:endParaRPr lang="es-CO" sz="5400" b="0" strike="noStrike" spc="-1" dirty="0">
              <a:latin typeface="Arial"/>
            </a:endParaRPr>
          </a:p>
        </p:txBody>
      </p:sp>
    </p:spTree>
    <p:extLst>
      <p:ext uri="{BB962C8B-B14F-4D97-AF65-F5344CB8AC3E}">
        <p14:creationId xmlns:p14="http://schemas.microsoft.com/office/powerpoint/2010/main" val="19736128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b="1" spc="-1" dirty="0">
                <a:solidFill>
                  <a:srgbClr val="FFFFFF"/>
                </a:solidFill>
                <a:latin typeface="Calibri"/>
                <a:ea typeface="DejaVu Sans"/>
              </a:rPr>
              <a:t>Contaminación </a:t>
            </a:r>
            <a:r>
              <a:rPr lang="es-CO" b="1" spc="-1" dirty="0" smtClean="0">
                <a:solidFill>
                  <a:srgbClr val="FFFFFF"/>
                </a:solidFill>
                <a:latin typeface="Calibri"/>
                <a:ea typeface="DejaVu Sans"/>
              </a:rPr>
              <a:t>ambiental</a:t>
            </a:r>
            <a:endParaRPr lang="es-CO" dirty="0"/>
          </a:p>
        </p:txBody>
      </p:sp>
      <p:sp>
        <p:nvSpPr>
          <p:cNvPr id="3" name="Rectángulo 2"/>
          <p:cNvSpPr/>
          <p:nvPr/>
        </p:nvSpPr>
        <p:spPr>
          <a:xfrm>
            <a:off x="442822" y="1690688"/>
            <a:ext cx="11271850" cy="4708981"/>
          </a:xfrm>
          <a:prstGeom prst="rect">
            <a:avLst/>
          </a:prstGeom>
        </p:spPr>
        <p:txBody>
          <a:bodyPr wrap="square">
            <a:spAutoFit/>
          </a:bodyPr>
          <a:lstStyle/>
          <a:p>
            <a:r>
              <a:rPr lang="es-MX" sz="2000" dirty="0"/>
              <a:t>La </a:t>
            </a:r>
            <a:r>
              <a:rPr lang="es-MX" sz="2000" b="1" dirty="0"/>
              <a:t>contaminación ambiental</a:t>
            </a:r>
            <a:r>
              <a:rPr lang="es-MX" sz="2000" dirty="0"/>
              <a:t> se refiere a la introducción de sustancias o agentes contaminantes en el entorno natural, que alteran su equilibrio y afectan la salud de los seres vivos y los ecosistemas</a:t>
            </a:r>
            <a:r>
              <a:rPr lang="es-MX" sz="2000" dirty="0" smtClean="0"/>
              <a:t>.</a:t>
            </a:r>
          </a:p>
          <a:p>
            <a:endParaRPr lang="es-MX" sz="2000" dirty="0"/>
          </a:p>
          <a:p>
            <a:r>
              <a:rPr lang="es-MX" sz="2000" b="1" dirty="0"/>
              <a:t>Tipos de </a:t>
            </a:r>
            <a:r>
              <a:rPr lang="es-MX" sz="2000" b="1" dirty="0" smtClean="0"/>
              <a:t>contaminación:</a:t>
            </a:r>
          </a:p>
          <a:p>
            <a:endParaRPr lang="es-MX" sz="2000" b="1" dirty="0"/>
          </a:p>
          <a:p>
            <a:pPr marL="285750" indent="-285750">
              <a:buFont typeface="Arial" panose="020B0604020202020204" pitchFamily="34" charset="0"/>
              <a:buChar char="•"/>
            </a:pPr>
            <a:r>
              <a:rPr lang="es-MX" sz="2000" b="1" dirty="0"/>
              <a:t>Contaminación del aire</a:t>
            </a:r>
            <a:r>
              <a:rPr lang="es-MX" sz="2000" dirty="0"/>
              <a:t>: </a:t>
            </a:r>
            <a:r>
              <a:rPr lang="es-MX" sz="2000" dirty="0" smtClean="0"/>
              <a:t>provocada </a:t>
            </a:r>
            <a:r>
              <a:rPr lang="es-MX" sz="2000" dirty="0"/>
              <a:t>por gases tóxicos como dióxido de azufre (SO₂), monóxido de carbono (CO) y partículas suspendidas, principalmente por la quema de combustibles fósiles.</a:t>
            </a:r>
          </a:p>
          <a:p>
            <a:pPr marL="285750" indent="-285750">
              <a:buFont typeface="Arial" panose="020B0604020202020204" pitchFamily="34" charset="0"/>
              <a:buChar char="•"/>
            </a:pPr>
            <a:r>
              <a:rPr lang="es-MX" sz="2000" b="1" dirty="0"/>
              <a:t>Contaminación del agua</a:t>
            </a:r>
            <a:r>
              <a:rPr lang="es-MX" sz="2000" dirty="0"/>
              <a:t>: </a:t>
            </a:r>
            <a:r>
              <a:rPr lang="es-MX" sz="2000" dirty="0" smtClean="0"/>
              <a:t>el vertido </a:t>
            </a:r>
            <a:r>
              <a:rPr lang="es-MX" sz="2000" dirty="0"/>
              <a:t>de sustancias químicas, desechos industriales y plásticos en ríos, lagos y océanos afecta la calidad del agua y los ecosistemas acuáticos.</a:t>
            </a:r>
          </a:p>
          <a:p>
            <a:pPr marL="285750" indent="-285750">
              <a:buFont typeface="Arial" panose="020B0604020202020204" pitchFamily="34" charset="0"/>
              <a:buChar char="•"/>
            </a:pPr>
            <a:r>
              <a:rPr lang="es-MX" sz="2000" b="1" dirty="0"/>
              <a:t>Contaminación del suelo</a:t>
            </a:r>
            <a:r>
              <a:rPr lang="es-MX" sz="2000" dirty="0"/>
              <a:t>: </a:t>
            </a:r>
            <a:r>
              <a:rPr lang="es-MX" sz="2000" dirty="0" smtClean="0"/>
              <a:t>el uso </a:t>
            </a:r>
            <a:r>
              <a:rPr lang="es-MX" sz="2000" dirty="0"/>
              <a:t>excesivo de pesticidas, fertilizantes y residuos industriales contamina los suelos, afectando la agricultura y la biodiversidad.</a:t>
            </a:r>
          </a:p>
          <a:p>
            <a:pPr marL="285750" indent="-285750">
              <a:buFont typeface="Arial" panose="020B0604020202020204" pitchFamily="34" charset="0"/>
              <a:buChar char="•"/>
            </a:pPr>
            <a:r>
              <a:rPr lang="es-MX" sz="2000" b="1" dirty="0"/>
              <a:t>Contaminación acústica</a:t>
            </a:r>
            <a:r>
              <a:rPr lang="es-MX" sz="2000" dirty="0"/>
              <a:t>: </a:t>
            </a:r>
            <a:r>
              <a:rPr lang="es-MX" sz="2000" dirty="0" smtClean="0"/>
              <a:t>los ruidos </a:t>
            </a:r>
            <a:r>
              <a:rPr lang="es-MX" sz="2000" dirty="0"/>
              <a:t>excesivos generados por tráfico, industrias y actividades humanas afectan la salud humana y la fauna.</a:t>
            </a:r>
          </a:p>
          <a:p>
            <a:pPr marL="285750" indent="-285750">
              <a:buFont typeface="Arial" panose="020B0604020202020204" pitchFamily="34" charset="0"/>
              <a:buChar char="•"/>
            </a:pPr>
            <a:r>
              <a:rPr lang="es-MX" sz="2000" b="1" dirty="0"/>
              <a:t>Contaminación lumínica</a:t>
            </a:r>
            <a:r>
              <a:rPr lang="es-MX" sz="2000" dirty="0"/>
              <a:t>: </a:t>
            </a:r>
            <a:r>
              <a:rPr lang="es-MX" sz="2000" dirty="0" smtClean="0"/>
              <a:t>el exceso </a:t>
            </a:r>
            <a:r>
              <a:rPr lang="es-MX" sz="2000" dirty="0"/>
              <a:t>de luz artificial en áreas urbanas interfiere con los ciclos naturales de los seres vivos.</a:t>
            </a:r>
          </a:p>
        </p:txBody>
      </p:sp>
    </p:spTree>
    <p:extLst>
      <p:ext uri="{BB962C8B-B14F-4D97-AF65-F5344CB8AC3E}">
        <p14:creationId xmlns:p14="http://schemas.microsoft.com/office/powerpoint/2010/main" val="158266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b="1" spc="-1" dirty="0">
                <a:solidFill>
                  <a:srgbClr val="FFFFFF"/>
                </a:solidFill>
                <a:latin typeface="Calibri"/>
                <a:ea typeface="DejaVu Sans"/>
              </a:rPr>
              <a:t>Ejemplo de problemas </a:t>
            </a:r>
            <a:r>
              <a:rPr lang="es-MX" b="1" spc="-1" dirty="0" smtClean="0">
                <a:solidFill>
                  <a:srgbClr val="FFFFFF"/>
                </a:solidFill>
                <a:latin typeface="Calibri"/>
                <a:ea typeface="DejaVu Sans"/>
              </a:rPr>
              <a:t>ambientales</a:t>
            </a:r>
            <a:endParaRPr lang="es-CO" dirty="0"/>
          </a:p>
        </p:txBody>
      </p:sp>
      <p:sp>
        <p:nvSpPr>
          <p:cNvPr id="6" name="Rectángulo 5"/>
          <p:cNvSpPr/>
          <p:nvPr/>
        </p:nvSpPr>
        <p:spPr>
          <a:xfrm>
            <a:off x="189781" y="1690688"/>
            <a:ext cx="11602528" cy="4708981"/>
          </a:xfrm>
          <a:prstGeom prst="rect">
            <a:avLst/>
          </a:prstGeom>
        </p:spPr>
        <p:txBody>
          <a:bodyPr wrap="square">
            <a:spAutoFit/>
          </a:bodyPr>
          <a:lstStyle/>
          <a:p>
            <a:r>
              <a:rPr lang="es-MX" sz="1500" b="1" dirty="0"/>
              <a:t>Cambio </a:t>
            </a:r>
            <a:r>
              <a:rPr lang="es-MX" sz="1500" b="1" dirty="0" smtClean="0"/>
              <a:t>climático: </a:t>
            </a:r>
            <a:r>
              <a:rPr lang="es-MX" sz="1500" dirty="0" smtClean="0"/>
              <a:t>se </a:t>
            </a:r>
            <a:r>
              <a:rPr lang="es-MX" sz="1500" dirty="0"/>
              <a:t>refiere al aumento de la temperatura global debido a las emisiones de gases de efecto invernadero, lo que provoca fenómenos extremos como olas de calor, tormentas más intensas y el derretimiento de los glaciares</a:t>
            </a:r>
            <a:r>
              <a:rPr lang="es-MX" sz="1500" dirty="0" smtClean="0"/>
              <a:t>.</a:t>
            </a:r>
          </a:p>
          <a:p>
            <a:endParaRPr lang="es-MX" sz="1500" dirty="0"/>
          </a:p>
          <a:p>
            <a:r>
              <a:rPr lang="es-MX" sz="1500" b="1" dirty="0" smtClean="0"/>
              <a:t>Desertificación: </a:t>
            </a:r>
            <a:r>
              <a:rPr lang="es-MX" sz="1500" dirty="0" smtClean="0"/>
              <a:t>es </a:t>
            </a:r>
            <a:r>
              <a:rPr lang="es-MX" sz="1500" dirty="0"/>
              <a:t>la transformación de tierras fértiles en desiertos debido a la actividad humana (como la agricultura intensiva) y factores climáticos. Esto afecta la capacidad de la tierra para sustentar la vida y reduce la disponibilidad de agua</a:t>
            </a:r>
            <a:r>
              <a:rPr lang="es-MX" sz="1500" dirty="0" smtClean="0"/>
              <a:t>.</a:t>
            </a:r>
          </a:p>
          <a:p>
            <a:endParaRPr lang="es-MX" sz="1500" dirty="0"/>
          </a:p>
          <a:p>
            <a:r>
              <a:rPr lang="es-MX" sz="1500" b="1" dirty="0" smtClean="0"/>
              <a:t>Destrucción </a:t>
            </a:r>
            <a:r>
              <a:rPr lang="es-MX" sz="1500" b="1" dirty="0"/>
              <a:t>de la </a:t>
            </a:r>
            <a:r>
              <a:rPr lang="es-MX" sz="1500" b="1" dirty="0" smtClean="0"/>
              <a:t>capa de ozono: </a:t>
            </a:r>
            <a:r>
              <a:rPr lang="es-MX" sz="1500" dirty="0" smtClean="0"/>
              <a:t>la </a:t>
            </a:r>
            <a:r>
              <a:rPr lang="es-MX" sz="1500" dirty="0"/>
              <a:t>capa de ozono protege la Tierra de los rayos ultravioleta (UV) dañinos del sol. La liberación de sustancias como los clorofluorocarbonos (CFC) ha provocado su agotamiento, aumentando el riesgo de cáncer de piel y otros problemas de salud</a:t>
            </a:r>
            <a:r>
              <a:rPr lang="es-MX" sz="1500" dirty="0" smtClean="0"/>
              <a:t>.</a:t>
            </a:r>
          </a:p>
          <a:p>
            <a:endParaRPr lang="es-MX" sz="1500" dirty="0"/>
          </a:p>
          <a:p>
            <a:r>
              <a:rPr lang="es-MX" sz="1500" b="1" dirty="0" smtClean="0"/>
              <a:t>Pérdida </a:t>
            </a:r>
            <a:r>
              <a:rPr lang="es-MX" sz="1500" b="1" dirty="0"/>
              <a:t>de </a:t>
            </a:r>
            <a:r>
              <a:rPr lang="es-MX" sz="1500" b="1" dirty="0" smtClean="0"/>
              <a:t>biodiversidad: </a:t>
            </a:r>
            <a:r>
              <a:rPr lang="es-MX" sz="1500" dirty="0" smtClean="0"/>
              <a:t>implica </a:t>
            </a:r>
            <a:r>
              <a:rPr lang="es-MX" sz="1500" dirty="0"/>
              <a:t>la extinción o disminución de especies animales y vegetales, debido a la destrucción de hábitats, contaminación y cambio climático. Esto afecta la estabilidad de los ecosistemas y su capacidad para ofrecer servicios esenciales</a:t>
            </a:r>
            <a:r>
              <a:rPr lang="es-MX" sz="1500" dirty="0" smtClean="0"/>
              <a:t>.</a:t>
            </a:r>
          </a:p>
          <a:p>
            <a:endParaRPr lang="es-MX" sz="1500" dirty="0"/>
          </a:p>
          <a:p>
            <a:r>
              <a:rPr lang="es-MX" sz="1500" b="1" dirty="0" smtClean="0"/>
              <a:t>Contaminación </a:t>
            </a:r>
            <a:r>
              <a:rPr lang="es-MX" sz="1500" b="1" dirty="0"/>
              <a:t>del </a:t>
            </a:r>
            <a:r>
              <a:rPr lang="es-MX" sz="1500" b="1" dirty="0" smtClean="0"/>
              <a:t>aire: </a:t>
            </a:r>
            <a:r>
              <a:rPr lang="es-MX" sz="1500" dirty="0" smtClean="0"/>
              <a:t>es </a:t>
            </a:r>
            <a:r>
              <a:rPr lang="es-MX" sz="1500" dirty="0"/>
              <a:t>causada por la liberación de gases tóxicos y partículas en la atmósfera, principalmente por la industria, el transporte y la quema de combustibles fósiles. Esto provoca problemas de salud respiratoria y contribuye al cambio climático</a:t>
            </a:r>
            <a:r>
              <a:rPr lang="es-MX" sz="1500" dirty="0" smtClean="0"/>
              <a:t>.</a:t>
            </a:r>
          </a:p>
          <a:p>
            <a:endParaRPr lang="es-MX" sz="1500" dirty="0"/>
          </a:p>
          <a:p>
            <a:r>
              <a:rPr lang="es-MX" sz="1500" b="1" dirty="0" smtClean="0"/>
              <a:t>Deforestación: </a:t>
            </a:r>
            <a:r>
              <a:rPr lang="es-MX" sz="1500" dirty="0" smtClean="0"/>
              <a:t>es </a:t>
            </a:r>
            <a:r>
              <a:rPr lang="es-MX" sz="1500" dirty="0"/>
              <a:t>la tala masiva de bosques para dar paso a la agricultura, la ganadería o la urbanización. Esto reduce la capacidad de absorción de CO₂ y destruye hábitats, lo que afecta la biodiversidad y acelera el cambio climático</a:t>
            </a:r>
            <a:r>
              <a:rPr lang="es-MX" sz="1500" dirty="0" smtClean="0"/>
              <a:t>.</a:t>
            </a:r>
          </a:p>
          <a:p>
            <a:endParaRPr lang="es-MX" sz="1500" dirty="0"/>
          </a:p>
          <a:p>
            <a:r>
              <a:rPr lang="es-MX" sz="1500" b="1" dirty="0" smtClean="0"/>
              <a:t>Contaminación </a:t>
            </a:r>
            <a:r>
              <a:rPr lang="es-MX" sz="1500" b="1" dirty="0"/>
              <a:t>del </a:t>
            </a:r>
            <a:r>
              <a:rPr lang="es-MX" sz="1500" b="1" dirty="0" smtClean="0"/>
              <a:t>suelo: </a:t>
            </a:r>
            <a:r>
              <a:rPr lang="es-MX" sz="1500" dirty="0" smtClean="0"/>
              <a:t>ocurre </a:t>
            </a:r>
            <a:r>
              <a:rPr lang="es-MX" sz="1500" dirty="0"/>
              <a:t>cuando productos químicos, metales pesados, plásticos y otros desechos dañan la tierra. Esto afecta la calidad de los cultivos, la salud humana y los ecosistemas terrestres, y puede llevar a la pérdida de tierras agrícolas productivas.</a:t>
            </a:r>
            <a:endParaRPr lang="es-CO" sz="1500" dirty="0"/>
          </a:p>
        </p:txBody>
      </p:sp>
    </p:spTree>
    <p:extLst>
      <p:ext uri="{BB962C8B-B14F-4D97-AF65-F5344CB8AC3E}">
        <p14:creationId xmlns:p14="http://schemas.microsoft.com/office/powerpoint/2010/main" val="3972834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3" name="Conector recto 2">
            <a:extLst>
              <a:ext uri="{FF2B5EF4-FFF2-40B4-BE49-F238E27FC236}">
                <a16:creationId xmlns:a16="http://schemas.microsoft.com/office/drawing/2014/main" id="{AE0C963B-97B4-4F66-1B49-0B47BC7F0F1A}"/>
              </a:ext>
            </a:extLst>
          </p:cNvPr>
          <p:cNvCxnSpPr>
            <a:cxnSpLocks/>
          </p:cNvCxnSpPr>
          <p:nvPr/>
        </p:nvCxnSpPr>
        <p:spPr>
          <a:xfrm>
            <a:off x="4880075" y="3312714"/>
            <a:ext cx="2247544" cy="0"/>
          </a:xfrm>
          <a:prstGeom prst="line">
            <a:avLst/>
          </a:prstGeom>
          <a:ln w="12700">
            <a:solidFill>
              <a:srgbClr val="38AA00"/>
            </a:solidFill>
          </a:ln>
        </p:spPr>
        <p:style>
          <a:lnRef idx="1">
            <a:schemeClr val="accent1"/>
          </a:lnRef>
          <a:fillRef idx="0">
            <a:schemeClr val="accent1"/>
          </a:fillRef>
          <a:effectRef idx="0">
            <a:schemeClr val="accent1"/>
          </a:effectRef>
          <a:fontRef idx="minor">
            <a:schemeClr val="tx1"/>
          </a:fontRef>
        </p:style>
      </p:cxnSp>
      <p:sp>
        <p:nvSpPr>
          <p:cNvPr id="7" name="CustomShape 1"/>
          <p:cNvSpPr/>
          <p:nvPr/>
        </p:nvSpPr>
        <p:spPr>
          <a:xfrm>
            <a:off x="3463652" y="2400114"/>
            <a:ext cx="457020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743040" lvl="1" indent="-284040" algn="just">
              <a:lnSpc>
                <a:spcPct val="100000"/>
              </a:lnSpc>
              <a:buClr>
                <a:srgbClr val="000000"/>
              </a:buClr>
              <a:buFont typeface="Calibri"/>
              <a:buAutoNum type="arabicPeriod"/>
              <a:tabLst>
                <a:tab pos="2209680" algn="l"/>
              </a:tabLst>
            </a:pPr>
            <a:r>
              <a:rPr lang="es-ES_tradnl" sz="5400" b="0" strike="noStrike" spc="-1" dirty="0">
                <a:solidFill>
                  <a:srgbClr val="000000"/>
                </a:solidFill>
                <a:latin typeface="Arial"/>
                <a:ea typeface="Times New Roman"/>
              </a:rPr>
              <a:t>1.Ecología</a:t>
            </a:r>
            <a:endParaRPr lang="es-CO" sz="5400" b="0" strike="noStrike" spc="-1" dirty="0">
              <a:latin typeface="Arial"/>
            </a:endParaRPr>
          </a:p>
        </p:txBody>
      </p:sp>
    </p:spTree>
    <p:extLst>
      <p:ext uri="{BB962C8B-B14F-4D97-AF65-F5344CB8AC3E}">
        <p14:creationId xmlns:p14="http://schemas.microsoft.com/office/powerpoint/2010/main" val="22701177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b="1" spc="-1" dirty="0">
                <a:solidFill>
                  <a:srgbClr val="FFFFFF"/>
                </a:solidFill>
                <a:latin typeface="Calibri"/>
                <a:ea typeface="DejaVu Sans"/>
              </a:rPr>
              <a:t>Conflicto </a:t>
            </a:r>
            <a:r>
              <a:rPr lang="es-CO" b="1" spc="-1" dirty="0" smtClean="0">
                <a:solidFill>
                  <a:srgbClr val="FFFFFF"/>
                </a:solidFill>
                <a:latin typeface="Calibri"/>
                <a:ea typeface="DejaVu Sans"/>
              </a:rPr>
              <a:t>ambiental</a:t>
            </a:r>
            <a:endParaRPr lang="es-CO" dirty="0"/>
          </a:p>
        </p:txBody>
      </p:sp>
      <p:sp>
        <p:nvSpPr>
          <p:cNvPr id="6" name="Rectángulo 5"/>
          <p:cNvSpPr/>
          <p:nvPr/>
        </p:nvSpPr>
        <p:spPr>
          <a:xfrm>
            <a:off x="649855" y="2156514"/>
            <a:ext cx="11047563" cy="2862322"/>
          </a:xfrm>
          <a:prstGeom prst="rect">
            <a:avLst/>
          </a:prstGeom>
        </p:spPr>
        <p:txBody>
          <a:bodyPr wrap="square">
            <a:spAutoFit/>
          </a:bodyPr>
          <a:lstStyle/>
          <a:p>
            <a:r>
              <a:rPr lang="es-MX" dirty="0"/>
              <a:t>Un conflicto ambiental es una disputa o desacuerdo entre diferentes actores (gobiernos, empresas, comunidades, organizaciones ambientales, etc.) sobre el uso, la gestión o la protección de los recursos naturales y el medio ambiente. Estos conflictos surgen cuando las actividades humanas afectan el entorno natural de manera que involucran intereses contrapuestos, como el desarrollo económico versus la conservación ecológica</a:t>
            </a:r>
            <a:r>
              <a:rPr lang="es-MX" dirty="0" smtClean="0"/>
              <a:t>.</a:t>
            </a:r>
          </a:p>
          <a:p>
            <a:endParaRPr lang="es-MX" dirty="0"/>
          </a:p>
          <a:p>
            <a:r>
              <a:rPr lang="es-MX" b="1" dirty="0" smtClean="0"/>
              <a:t>Ejemplo </a:t>
            </a:r>
            <a:r>
              <a:rPr lang="es-MX" b="1" dirty="0"/>
              <a:t>de </a:t>
            </a:r>
            <a:r>
              <a:rPr lang="es-MX" b="1" dirty="0" smtClean="0"/>
              <a:t>conflicto ambiental:</a:t>
            </a:r>
          </a:p>
          <a:p>
            <a:endParaRPr lang="es-MX" dirty="0"/>
          </a:p>
          <a:p>
            <a:r>
              <a:rPr lang="es-MX" dirty="0" smtClean="0"/>
              <a:t>La </a:t>
            </a:r>
            <a:r>
              <a:rPr lang="es-MX" dirty="0"/>
              <a:t>construcción de represas hidroeléctricas en </a:t>
            </a:r>
            <a:r>
              <a:rPr lang="es-MX" dirty="0" smtClean="0"/>
              <a:t>ríos. Un </a:t>
            </a:r>
            <a:r>
              <a:rPr lang="es-MX" dirty="0"/>
              <a:t>claro ejemplo de conflicto ambiental es la construcción de represas hidroeléctricas en ríos. Este tipo de proyectos genera beneficios en términos de producción de energía renovable, pero puede tener graves impactos en los ecosistemas y las comunidades locales.</a:t>
            </a:r>
            <a:endParaRPr lang="es-CO" dirty="0"/>
          </a:p>
        </p:txBody>
      </p:sp>
    </p:spTree>
    <p:extLst>
      <p:ext uri="{BB962C8B-B14F-4D97-AF65-F5344CB8AC3E}">
        <p14:creationId xmlns:p14="http://schemas.microsoft.com/office/powerpoint/2010/main" val="25862228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3" name="Conector recto 2">
            <a:extLst>
              <a:ext uri="{FF2B5EF4-FFF2-40B4-BE49-F238E27FC236}">
                <a16:creationId xmlns:a16="http://schemas.microsoft.com/office/drawing/2014/main" id="{AE0C963B-97B4-4F66-1B49-0B47BC7F0F1A}"/>
              </a:ext>
            </a:extLst>
          </p:cNvPr>
          <p:cNvCxnSpPr>
            <a:cxnSpLocks/>
          </p:cNvCxnSpPr>
          <p:nvPr/>
        </p:nvCxnSpPr>
        <p:spPr>
          <a:xfrm>
            <a:off x="4926662" y="3712863"/>
            <a:ext cx="2247544" cy="0"/>
          </a:xfrm>
          <a:prstGeom prst="line">
            <a:avLst/>
          </a:prstGeom>
          <a:ln w="12700">
            <a:solidFill>
              <a:srgbClr val="38AA00"/>
            </a:solidFill>
          </a:ln>
        </p:spPr>
        <p:style>
          <a:lnRef idx="1">
            <a:schemeClr val="accent1"/>
          </a:lnRef>
          <a:fillRef idx="0">
            <a:schemeClr val="accent1"/>
          </a:fillRef>
          <a:effectRef idx="0">
            <a:schemeClr val="accent1"/>
          </a:effectRef>
          <a:fontRef idx="minor">
            <a:schemeClr val="tx1"/>
          </a:fontRef>
        </p:style>
      </p:cxnSp>
      <p:sp>
        <p:nvSpPr>
          <p:cNvPr id="4" name="CustomShape 1"/>
          <p:cNvSpPr/>
          <p:nvPr/>
        </p:nvSpPr>
        <p:spPr>
          <a:xfrm>
            <a:off x="1849204" y="2719116"/>
            <a:ext cx="8402460" cy="92187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457200" algn="ctr">
              <a:lnSpc>
                <a:spcPct val="100000"/>
              </a:lnSpc>
              <a:tabLst>
                <a:tab pos="2209680" algn="l"/>
              </a:tabLst>
            </a:pPr>
            <a:r>
              <a:rPr lang="es-ES_tradnl" sz="5400" b="0" strike="noStrike" spc="-1" dirty="0">
                <a:solidFill>
                  <a:srgbClr val="000000"/>
                </a:solidFill>
                <a:latin typeface="Arial"/>
                <a:ea typeface="Times New Roman"/>
              </a:rPr>
              <a:t>1.8. Aspecto </a:t>
            </a:r>
            <a:r>
              <a:rPr lang="es-ES_tradnl" sz="5400" b="0" strike="noStrike" spc="-1" dirty="0" smtClean="0">
                <a:solidFill>
                  <a:srgbClr val="000000"/>
                </a:solidFill>
                <a:latin typeface="Arial"/>
                <a:ea typeface="Times New Roman"/>
              </a:rPr>
              <a:t>Ambiental</a:t>
            </a:r>
            <a:endParaRPr lang="es-CO" sz="5400" b="0" strike="noStrike" spc="-1" dirty="0">
              <a:latin typeface="Arial"/>
            </a:endParaRPr>
          </a:p>
        </p:txBody>
      </p:sp>
    </p:spTree>
    <p:extLst>
      <p:ext uri="{BB962C8B-B14F-4D97-AF65-F5344CB8AC3E}">
        <p14:creationId xmlns:p14="http://schemas.microsoft.com/office/powerpoint/2010/main" val="33690307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b="1" spc="-1" dirty="0">
                <a:solidFill>
                  <a:srgbClr val="FFFFFF"/>
                </a:solidFill>
                <a:latin typeface="Calibri"/>
                <a:ea typeface="DejaVu Sans"/>
              </a:rPr>
              <a:t>¿Qué son aspectos ambientales</a:t>
            </a:r>
            <a:r>
              <a:rPr lang="es-CO" b="1" spc="-1" dirty="0" smtClean="0">
                <a:solidFill>
                  <a:srgbClr val="FFFFFF"/>
                </a:solidFill>
                <a:latin typeface="Calibri"/>
                <a:ea typeface="DejaVu Sans"/>
              </a:rPr>
              <a:t>?</a:t>
            </a:r>
            <a:endParaRPr lang="es-CO" dirty="0"/>
          </a:p>
        </p:txBody>
      </p:sp>
      <p:sp>
        <p:nvSpPr>
          <p:cNvPr id="3" name="CustomShape 1"/>
          <p:cNvSpPr/>
          <p:nvPr/>
        </p:nvSpPr>
        <p:spPr>
          <a:xfrm>
            <a:off x="1798538" y="2091100"/>
            <a:ext cx="8216730" cy="3168645"/>
          </a:xfrm>
          <a:prstGeom prst="rect">
            <a:avLst/>
          </a:prstGeom>
          <a:noFill/>
          <a:ln w="9525">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just">
              <a:lnSpc>
                <a:spcPct val="100000"/>
              </a:lnSpc>
            </a:pPr>
            <a:endParaRPr lang="es-CO" sz="2500" b="0" strike="noStrike" spc="-1" dirty="0">
              <a:latin typeface="Arial"/>
            </a:endParaRPr>
          </a:p>
          <a:p>
            <a:pPr>
              <a:lnSpc>
                <a:spcPct val="100000"/>
              </a:lnSpc>
            </a:pPr>
            <a:r>
              <a:rPr lang="es-CO" sz="2500" b="0" strike="noStrike" spc="-1" dirty="0">
                <a:solidFill>
                  <a:srgbClr val="000000"/>
                </a:solidFill>
                <a:latin typeface="Calibri"/>
                <a:ea typeface="DejaVu Sans"/>
              </a:rPr>
              <a:t>Son los elementos de las </a:t>
            </a:r>
            <a:r>
              <a:rPr lang="es-CO" sz="2500" b="1" strike="noStrike" spc="-1" dirty="0">
                <a:solidFill>
                  <a:srgbClr val="000000"/>
                </a:solidFill>
                <a:latin typeface="Calibri"/>
                <a:ea typeface="DejaVu Sans"/>
              </a:rPr>
              <a:t>actividades, productos o servicios</a:t>
            </a:r>
            <a:r>
              <a:rPr lang="es-CO" sz="2500" b="0" strike="noStrike" spc="-1" dirty="0">
                <a:solidFill>
                  <a:srgbClr val="000000"/>
                </a:solidFill>
                <a:latin typeface="Calibri"/>
                <a:ea typeface="DejaVu Sans"/>
              </a:rPr>
              <a:t> de una </a:t>
            </a:r>
            <a:r>
              <a:rPr lang="es-CO" sz="2500" b="1" strike="noStrike" spc="-1" dirty="0">
                <a:solidFill>
                  <a:srgbClr val="000000"/>
                </a:solidFill>
                <a:latin typeface="Calibri"/>
                <a:ea typeface="DejaVu Sans"/>
              </a:rPr>
              <a:t>organización</a:t>
            </a:r>
            <a:r>
              <a:rPr lang="es-CO" sz="2500" b="0" strike="noStrike" spc="-1" dirty="0">
                <a:solidFill>
                  <a:srgbClr val="000000"/>
                </a:solidFill>
                <a:latin typeface="Calibri"/>
                <a:ea typeface="DejaVu Sans"/>
              </a:rPr>
              <a:t> que pueden interactuar con el medio ambiente. Podemos decir también que este concepto está relacionado con </a:t>
            </a:r>
            <a:r>
              <a:rPr lang="es-CO" sz="2500" b="1" strike="noStrike" spc="-1" dirty="0">
                <a:solidFill>
                  <a:srgbClr val="000000"/>
                </a:solidFill>
                <a:latin typeface="Calibri"/>
                <a:ea typeface="DejaVu Sans"/>
              </a:rPr>
              <a:t>todo lo que usamos, hacemos o generamos </a:t>
            </a:r>
            <a:r>
              <a:rPr lang="es-CO" sz="2500" b="0" strike="noStrike" spc="-1" dirty="0">
                <a:solidFill>
                  <a:srgbClr val="000000"/>
                </a:solidFill>
                <a:latin typeface="Calibri"/>
                <a:ea typeface="DejaVu Sans"/>
              </a:rPr>
              <a:t>en la organización y que pueden afectar de manera </a:t>
            </a:r>
            <a:r>
              <a:rPr lang="es-CO" sz="2500" b="1" strike="noStrike" spc="-1" dirty="0">
                <a:solidFill>
                  <a:srgbClr val="000000"/>
                </a:solidFill>
                <a:latin typeface="Calibri"/>
                <a:ea typeface="DejaVu Sans"/>
              </a:rPr>
              <a:t>positiva o negativa </a:t>
            </a:r>
            <a:r>
              <a:rPr lang="es-CO" sz="2500" b="0" strike="noStrike" spc="-1" dirty="0">
                <a:solidFill>
                  <a:srgbClr val="000000"/>
                </a:solidFill>
                <a:latin typeface="Calibri"/>
                <a:ea typeface="DejaVu Sans"/>
              </a:rPr>
              <a:t>el medio ambiente. </a:t>
            </a:r>
            <a:r>
              <a:rPr lang="es-CO" sz="2500" b="0" strike="noStrike" spc="-1" dirty="0" smtClean="0">
                <a:solidFill>
                  <a:srgbClr val="000000"/>
                </a:solidFill>
                <a:latin typeface="Calibri"/>
                <a:ea typeface="DejaVu Sans"/>
              </a:rPr>
              <a:t>ISO 14001:2015.</a:t>
            </a:r>
            <a:endParaRPr lang="es-CO" sz="2500" b="0" strike="noStrike" spc="-1" dirty="0">
              <a:latin typeface="Arial"/>
            </a:endParaRPr>
          </a:p>
          <a:p>
            <a:pPr algn="just">
              <a:lnSpc>
                <a:spcPct val="100000"/>
              </a:lnSpc>
            </a:pPr>
            <a:endParaRPr lang="es-CO" sz="2500" b="0" strike="noStrike" spc="-1" dirty="0">
              <a:latin typeface="Arial"/>
            </a:endParaRPr>
          </a:p>
        </p:txBody>
      </p:sp>
    </p:spTree>
    <p:extLst>
      <p:ext uri="{BB962C8B-B14F-4D97-AF65-F5344CB8AC3E}">
        <p14:creationId xmlns:p14="http://schemas.microsoft.com/office/powerpoint/2010/main" val="34036357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3" name="Conector recto 2">
            <a:extLst>
              <a:ext uri="{FF2B5EF4-FFF2-40B4-BE49-F238E27FC236}">
                <a16:creationId xmlns:a16="http://schemas.microsoft.com/office/drawing/2014/main" id="{AE0C963B-97B4-4F66-1B49-0B47BC7F0F1A}"/>
              </a:ext>
            </a:extLst>
          </p:cNvPr>
          <p:cNvCxnSpPr>
            <a:cxnSpLocks/>
          </p:cNvCxnSpPr>
          <p:nvPr/>
        </p:nvCxnSpPr>
        <p:spPr>
          <a:xfrm>
            <a:off x="4897165" y="4057767"/>
            <a:ext cx="2247544" cy="0"/>
          </a:xfrm>
          <a:prstGeom prst="line">
            <a:avLst/>
          </a:prstGeom>
          <a:ln w="12700">
            <a:solidFill>
              <a:srgbClr val="38AA00"/>
            </a:solidFill>
          </a:ln>
        </p:spPr>
        <p:style>
          <a:lnRef idx="1">
            <a:schemeClr val="accent1"/>
          </a:lnRef>
          <a:fillRef idx="0">
            <a:schemeClr val="accent1"/>
          </a:fillRef>
          <a:effectRef idx="0">
            <a:schemeClr val="accent1"/>
          </a:effectRef>
          <a:fontRef idx="minor">
            <a:schemeClr val="tx1"/>
          </a:fontRef>
        </p:style>
      </p:cxnSp>
      <p:sp>
        <p:nvSpPr>
          <p:cNvPr id="4" name="CustomShape 1"/>
          <p:cNvSpPr/>
          <p:nvPr/>
        </p:nvSpPr>
        <p:spPr>
          <a:xfrm>
            <a:off x="1883848" y="2971230"/>
            <a:ext cx="8274177" cy="92187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457200" algn="ctr">
              <a:lnSpc>
                <a:spcPct val="100000"/>
              </a:lnSpc>
              <a:tabLst>
                <a:tab pos="2209680" algn="l"/>
              </a:tabLst>
            </a:pPr>
            <a:r>
              <a:rPr lang="es-ES_tradnl" sz="5400" b="0" strike="noStrike" spc="-1" dirty="0">
                <a:solidFill>
                  <a:srgbClr val="000000"/>
                </a:solidFill>
                <a:latin typeface="Arial"/>
                <a:ea typeface="Times New Roman"/>
              </a:rPr>
              <a:t>1.9. Impacto </a:t>
            </a:r>
            <a:r>
              <a:rPr lang="es-ES_tradnl" sz="5400" b="0" strike="noStrike" spc="-1" dirty="0" smtClean="0">
                <a:solidFill>
                  <a:srgbClr val="000000"/>
                </a:solidFill>
                <a:latin typeface="Arial"/>
                <a:ea typeface="Times New Roman"/>
              </a:rPr>
              <a:t>Ambiental</a:t>
            </a:r>
            <a:endParaRPr lang="es-CO" sz="5400" b="0" strike="noStrike" spc="-1" dirty="0">
              <a:latin typeface="Arial"/>
            </a:endParaRPr>
          </a:p>
        </p:txBody>
      </p:sp>
    </p:spTree>
    <p:extLst>
      <p:ext uri="{BB962C8B-B14F-4D97-AF65-F5344CB8AC3E}">
        <p14:creationId xmlns:p14="http://schemas.microsoft.com/office/powerpoint/2010/main" val="10278253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b="1" spc="-1" dirty="0">
                <a:solidFill>
                  <a:srgbClr val="FFFFFF"/>
                </a:solidFill>
                <a:latin typeface="Calibri"/>
                <a:ea typeface="MS Gothic"/>
              </a:rPr>
              <a:t>¿Qué es impacto ambiental</a:t>
            </a:r>
            <a:r>
              <a:rPr lang="es-CO" b="1" spc="-1" dirty="0" smtClean="0">
                <a:solidFill>
                  <a:srgbClr val="FFFFFF"/>
                </a:solidFill>
                <a:latin typeface="Calibri"/>
                <a:ea typeface="MS Gothic"/>
              </a:rPr>
              <a:t>?</a:t>
            </a:r>
            <a:endParaRPr lang="es-CO" dirty="0"/>
          </a:p>
        </p:txBody>
      </p:sp>
      <p:sp>
        <p:nvSpPr>
          <p:cNvPr id="3" name="CustomShape 1"/>
          <p:cNvSpPr/>
          <p:nvPr/>
        </p:nvSpPr>
        <p:spPr>
          <a:xfrm>
            <a:off x="1217296" y="2225758"/>
            <a:ext cx="9539844" cy="1475873"/>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spAutoFit/>
          </a:bodyPr>
          <a:lstStyle/>
          <a:p>
            <a:r>
              <a:rPr lang="es-CO" sz="3000" b="0" strike="noStrike" spc="-1" dirty="0" smtClean="0">
                <a:solidFill>
                  <a:srgbClr val="000000"/>
                </a:solidFill>
                <a:latin typeface="Calibri"/>
                <a:ea typeface="MS Gothic"/>
              </a:rPr>
              <a:t>“</a:t>
            </a:r>
            <a:r>
              <a:rPr lang="es-CO" sz="3000" b="0" strike="noStrike" spc="-1" dirty="0">
                <a:solidFill>
                  <a:srgbClr val="000000"/>
                </a:solidFill>
                <a:latin typeface="Calibri"/>
                <a:ea typeface="MS Gothic"/>
              </a:rPr>
              <a:t>Cualquier cambio en el medio ambiente, ya sea adverso o benéfico, como resultado parcial o total de las actividades, productos o servicios de una organización”. </a:t>
            </a:r>
            <a:r>
              <a:rPr lang="es-CO" sz="3000" spc="-1" dirty="0">
                <a:solidFill>
                  <a:srgbClr val="000000"/>
                </a:solidFill>
                <a:ea typeface="DejaVu Sans"/>
              </a:rPr>
              <a:t>ISO 14001:2015</a:t>
            </a:r>
            <a:r>
              <a:rPr lang="es-CO" sz="3000" spc="-1" dirty="0" smtClean="0">
                <a:solidFill>
                  <a:srgbClr val="000000"/>
                </a:solidFill>
                <a:ea typeface="DejaVu Sans"/>
              </a:rPr>
              <a:t>.</a:t>
            </a:r>
            <a:endParaRPr lang="es-CO" sz="3000" spc="-1" dirty="0">
              <a:latin typeface="Arial"/>
            </a:endParaRPr>
          </a:p>
        </p:txBody>
      </p:sp>
    </p:spTree>
    <p:extLst>
      <p:ext uri="{BB962C8B-B14F-4D97-AF65-F5344CB8AC3E}">
        <p14:creationId xmlns:p14="http://schemas.microsoft.com/office/powerpoint/2010/main" val="17500860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b="1" spc="-1" dirty="0">
                <a:solidFill>
                  <a:srgbClr val="FFFFFF"/>
                </a:solidFill>
                <a:latin typeface="Calibri"/>
                <a:ea typeface="DejaVu Sans"/>
              </a:rPr>
              <a:t>Actividad: construcción de </a:t>
            </a:r>
            <a:r>
              <a:rPr lang="es-CO" b="1" spc="-1" dirty="0" smtClean="0">
                <a:solidFill>
                  <a:srgbClr val="FFFFFF"/>
                </a:solidFill>
                <a:latin typeface="Calibri"/>
                <a:ea typeface="DejaVu Sans"/>
              </a:rPr>
              <a:t>carretera</a:t>
            </a:r>
            <a:endParaRPr lang="es-CO" dirty="0"/>
          </a:p>
        </p:txBody>
      </p:sp>
      <p:sp>
        <p:nvSpPr>
          <p:cNvPr id="3" name="CustomShape 2"/>
          <p:cNvSpPr/>
          <p:nvPr/>
        </p:nvSpPr>
        <p:spPr>
          <a:xfrm>
            <a:off x="401283" y="1941446"/>
            <a:ext cx="6473969" cy="398655"/>
          </a:xfrm>
          <a:prstGeom prst="rect">
            <a:avLst/>
          </a:prstGeom>
          <a:ln>
            <a:round/>
          </a:ln>
          <a:effectLst>
            <a:outerShdw blurRad="40000" dist="20160" dir="5400000" rotWithShape="0">
              <a:srgbClr val="000000">
                <a:alpha val="38000"/>
              </a:srgbClr>
            </a:outerShdw>
          </a:effectLst>
        </p:spPr>
        <p:style>
          <a:lnRef idx="3">
            <a:schemeClr val="lt1"/>
          </a:lnRef>
          <a:fillRef idx="1">
            <a:schemeClr val="accent1"/>
          </a:fillRef>
          <a:effectRef idx="1">
            <a:schemeClr val="accent1"/>
          </a:effectRef>
          <a:fontRef idx="minor"/>
        </p:style>
        <p:txBody>
          <a:bodyPr wrap="square" lIns="90000" tIns="45000" rIns="90000" bIns="45000">
            <a:spAutoFit/>
          </a:bodyPr>
          <a:lstStyle/>
          <a:p>
            <a:pPr algn="ctr">
              <a:lnSpc>
                <a:spcPct val="100000"/>
              </a:lnSpc>
            </a:pPr>
            <a:r>
              <a:rPr lang="es-CO" sz="2000" b="0" strike="noStrike" spc="-1" dirty="0" smtClean="0">
                <a:solidFill>
                  <a:srgbClr val="FFFFFF"/>
                </a:solidFill>
                <a:latin typeface="Calibri"/>
                <a:ea typeface="DejaVu Sans"/>
              </a:rPr>
              <a:t>Construcción bajo lluvia fuerte</a:t>
            </a:r>
            <a:endParaRPr lang="es-CO" sz="2000" b="0" strike="noStrike" spc="-1" dirty="0">
              <a:latin typeface="Arial"/>
            </a:endParaRPr>
          </a:p>
        </p:txBody>
      </p:sp>
      <p:sp>
        <p:nvSpPr>
          <p:cNvPr id="4" name="CustomShape 3"/>
          <p:cNvSpPr/>
          <p:nvPr/>
        </p:nvSpPr>
        <p:spPr>
          <a:xfrm>
            <a:off x="401283" y="2420246"/>
            <a:ext cx="6473969" cy="706432"/>
          </a:xfrm>
          <a:prstGeom prst="rect">
            <a:avLst/>
          </a:prstGeom>
          <a:ln>
            <a:round/>
          </a:ln>
        </p:spPr>
        <p:style>
          <a:lnRef idx="2">
            <a:schemeClr val="accent4">
              <a:shade val="50000"/>
            </a:schemeClr>
          </a:lnRef>
          <a:fillRef idx="1">
            <a:schemeClr val="accent4"/>
          </a:fillRef>
          <a:effectRef idx="0">
            <a:schemeClr val="accent4"/>
          </a:effectRef>
          <a:fontRef idx="minor"/>
        </p:style>
        <p:txBody>
          <a:bodyPr wrap="square" lIns="90000" tIns="45000" rIns="90000" bIns="45000">
            <a:spAutoFit/>
          </a:bodyPr>
          <a:lstStyle/>
          <a:p>
            <a:pPr>
              <a:lnSpc>
                <a:spcPct val="100000"/>
              </a:lnSpc>
            </a:pPr>
            <a:r>
              <a:rPr lang="es-CO" sz="2000" b="0" strike="noStrike" spc="-1" dirty="0" smtClean="0">
                <a:solidFill>
                  <a:srgbClr val="FFFFFF"/>
                </a:solidFill>
                <a:latin typeface="Calibri"/>
                <a:ea typeface="DejaVu Sans"/>
              </a:rPr>
              <a:t>Aspecto ambiental: descarga de tierra y gravilla al agua y al suelo.</a:t>
            </a:r>
            <a:endParaRPr lang="es-CO" sz="2000" b="0" strike="noStrike" spc="-1" dirty="0">
              <a:latin typeface="Arial"/>
            </a:endParaRPr>
          </a:p>
        </p:txBody>
      </p:sp>
      <p:sp>
        <p:nvSpPr>
          <p:cNvPr id="5" name="CustomShape 4"/>
          <p:cNvSpPr/>
          <p:nvPr/>
        </p:nvSpPr>
        <p:spPr>
          <a:xfrm>
            <a:off x="401283" y="3156901"/>
            <a:ext cx="6473969" cy="706432"/>
          </a:xfrm>
          <a:prstGeom prst="rect">
            <a:avLst/>
          </a:prstGeom>
          <a:ln>
            <a:round/>
          </a:ln>
        </p:spPr>
        <p:style>
          <a:lnRef idx="2">
            <a:schemeClr val="accent2"/>
          </a:lnRef>
          <a:fillRef idx="1">
            <a:schemeClr val="lt1"/>
          </a:fillRef>
          <a:effectRef idx="0">
            <a:schemeClr val="accent2"/>
          </a:effectRef>
          <a:fontRef idx="minor"/>
        </p:style>
        <p:txBody>
          <a:bodyPr wrap="square" lIns="90000" tIns="45000" rIns="90000" bIns="45000">
            <a:spAutoFit/>
          </a:bodyPr>
          <a:lstStyle/>
          <a:p>
            <a:pPr>
              <a:lnSpc>
                <a:spcPct val="100000"/>
              </a:lnSpc>
            </a:pPr>
            <a:r>
              <a:rPr lang="es-CO" sz="2000" b="0" strike="noStrike" spc="-1" dirty="0" smtClean="0">
                <a:solidFill>
                  <a:srgbClr val="000000"/>
                </a:solidFill>
                <a:latin typeface="Calibri"/>
                <a:ea typeface="DejaVu Sans"/>
              </a:rPr>
              <a:t>Impacto ambiental: agotamiento de los recursos naturales no renovables por extracción de tierra y gravilla.</a:t>
            </a:r>
            <a:endParaRPr lang="es-CO" sz="2000" b="0" strike="noStrike" spc="-1" dirty="0">
              <a:latin typeface="Arial"/>
            </a:endParaRPr>
          </a:p>
        </p:txBody>
      </p:sp>
      <p:sp>
        <p:nvSpPr>
          <p:cNvPr id="6" name="CustomShape 5"/>
          <p:cNvSpPr/>
          <p:nvPr/>
        </p:nvSpPr>
        <p:spPr>
          <a:xfrm>
            <a:off x="401283" y="4018406"/>
            <a:ext cx="6473969" cy="398655"/>
          </a:xfrm>
          <a:prstGeom prst="rect">
            <a:avLst/>
          </a:prstGeom>
          <a:ln>
            <a:round/>
          </a:ln>
        </p:spPr>
        <p:style>
          <a:lnRef idx="2">
            <a:schemeClr val="accent2"/>
          </a:lnRef>
          <a:fillRef idx="1">
            <a:schemeClr val="lt1"/>
          </a:fillRef>
          <a:effectRef idx="0">
            <a:schemeClr val="accent2"/>
          </a:effectRef>
          <a:fontRef idx="minor"/>
        </p:style>
        <p:txBody>
          <a:bodyPr wrap="square" lIns="90000" tIns="45000" rIns="90000" bIns="45000">
            <a:spAutoFit/>
          </a:bodyPr>
          <a:lstStyle/>
          <a:p>
            <a:pPr>
              <a:lnSpc>
                <a:spcPct val="100000"/>
              </a:lnSpc>
            </a:pPr>
            <a:r>
              <a:rPr lang="es-CO" sz="2000" b="0" strike="noStrike" spc="-1" dirty="0" smtClean="0">
                <a:solidFill>
                  <a:srgbClr val="000000"/>
                </a:solidFill>
                <a:latin typeface="Calibri"/>
                <a:ea typeface="DejaVu Sans"/>
              </a:rPr>
              <a:t>Impacto ambiental: degradación localizada del suelo.</a:t>
            </a:r>
            <a:endParaRPr lang="es-CO" sz="2000" b="0" strike="noStrike" spc="-1" dirty="0">
              <a:latin typeface="Arial"/>
            </a:endParaRPr>
          </a:p>
        </p:txBody>
      </p:sp>
      <p:sp>
        <p:nvSpPr>
          <p:cNvPr id="7" name="CustomShape 6"/>
          <p:cNvSpPr/>
          <p:nvPr/>
        </p:nvSpPr>
        <p:spPr>
          <a:xfrm>
            <a:off x="401283" y="4418246"/>
            <a:ext cx="6473969" cy="398655"/>
          </a:xfrm>
          <a:prstGeom prst="rect">
            <a:avLst/>
          </a:prstGeom>
          <a:ln>
            <a:round/>
          </a:ln>
        </p:spPr>
        <p:style>
          <a:lnRef idx="2">
            <a:schemeClr val="accent2"/>
          </a:lnRef>
          <a:fillRef idx="1">
            <a:schemeClr val="lt1"/>
          </a:fillRef>
          <a:effectRef idx="0">
            <a:schemeClr val="accent2"/>
          </a:effectRef>
          <a:fontRef idx="minor"/>
        </p:style>
        <p:txBody>
          <a:bodyPr wrap="square" lIns="90000" tIns="45000" rIns="90000" bIns="45000">
            <a:spAutoFit/>
          </a:bodyPr>
          <a:lstStyle/>
          <a:p>
            <a:pPr>
              <a:lnSpc>
                <a:spcPct val="100000"/>
              </a:lnSpc>
            </a:pPr>
            <a:r>
              <a:rPr lang="es-CO" sz="2000" spc="-1" dirty="0">
                <a:solidFill>
                  <a:srgbClr val="000000"/>
                </a:solidFill>
                <a:latin typeface="Calibri"/>
                <a:ea typeface="DejaVu Sans"/>
              </a:rPr>
              <a:t>I</a:t>
            </a:r>
            <a:r>
              <a:rPr lang="es-CO" sz="2000" b="0" strike="noStrike" spc="-1" dirty="0" smtClean="0">
                <a:solidFill>
                  <a:srgbClr val="000000"/>
                </a:solidFill>
                <a:latin typeface="Calibri"/>
                <a:ea typeface="DejaVu Sans"/>
              </a:rPr>
              <a:t>mpacto ambiental: erosión del suelo.</a:t>
            </a:r>
            <a:endParaRPr lang="es-CO" sz="2000" b="0" strike="noStrike" spc="-1" dirty="0">
              <a:latin typeface="Arial"/>
            </a:endParaRPr>
          </a:p>
        </p:txBody>
      </p:sp>
      <p:sp>
        <p:nvSpPr>
          <p:cNvPr id="8" name="CustomShape 7"/>
          <p:cNvSpPr/>
          <p:nvPr/>
        </p:nvSpPr>
        <p:spPr>
          <a:xfrm>
            <a:off x="401283" y="4796246"/>
            <a:ext cx="6473969" cy="398655"/>
          </a:xfrm>
          <a:prstGeom prst="rect">
            <a:avLst/>
          </a:prstGeom>
          <a:ln>
            <a:round/>
          </a:ln>
        </p:spPr>
        <p:style>
          <a:lnRef idx="2">
            <a:schemeClr val="accent2"/>
          </a:lnRef>
          <a:fillRef idx="1">
            <a:schemeClr val="lt1"/>
          </a:fillRef>
          <a:effectRef idx="0">
            <a:schemeClr val="accent2"/>
          </a:effectRef>
          <a:fontRef idx="minor"/>
        </p:style>
        <p:txBody>
          <a:bodyPr wrap="square" lIns="90000" tIns="45000" rIns="90000" bIns="45000">
            <a:spAutoFit/>
          </a:bodyPr>
          <a:lstStyle/>
          <a:p>
            <a:pPr>
              <a:lnSpc>
                <a:spcPct val="100000"/>
              </a:lnSpc>
            </a:pPr>
            <a:r>
              <a:rPr lang="es-CO" sz="2000" spc="-1" dirty="0">
                <a:solidFill>
                  <a:srgbClr val="000000"/>
                </a:solidFill>
                <a:latin typeface="Calibri"/>
                <a:ea typeface="DejaVu Sans"/>
              </a:rPr>
              <a:t>I</a:t>
            </a:r>
            <a:r>
              <a:rPr lang="es-CO" sz="2000" b="0" strike="noStrike" spc="-1" dirty="0" smtClean="0">
                <a:solidFill>
                  <a:srgbClr val="000000"/>
                </a:solidFill>
                <a:latin typeface="Calibri"/>
                <a:ea typeface="DejaVu Sans"/>
              </a:rPr>
              <a:t>mpacto ambiental: contaminación del agua.</a:t>
            </a:r>
            <a:endParaRPr lang="es-CO" sz="2000" b="0" strike="noStrike" spc="-1" dirty="0">
              <a:latin typeface="Arial"/>
            </a:endParaRPr>
          </a:p>
        </p:txBody>
      </p:sp>
      <p:sp>
        <p:nvSpPr>
          <p:cNvPr id="9" name="CustomShape 8"/>
          <p:cNvSpPr/>
          <p:nvPr/>
        </p:nvSpPr>
        <p:spPr>
          <a:xfrm>
            <a:off x="401283" y="5174246"/>
            <a:ext cx="6473969" cy="398655"/>
          </a:xfrm>
          <a:prstGeom prst="rect">
            <a:avLst/>
          </a:prstGeom>
          <a:ln>
            <a:round/>
          </a:ln>
        </p:spPr>
        <p:style>
          <a:lnRef idx="2">
            <a:schemeClr val="accent2"/>
          </a:lnRef>
          <a:fillRef idx="1">
            <a:schemeClr val="lt1"/>
          </a:fillRef>
          <a:effectRef idx="0">
            <a:schemeClr val="accent2"/>
          </a:effectRef>
          <a:fontRef idx="minor"/>
        </p:style>
        <p:txBody>
          <a:bodyPr wrap="square" lIns="90000" tIns="45000" rIns="90000" bIns="45000">
            <a:spAutoFit/>
          </a:bodyPr>
          <a:lstStyle/>
          <a:p>
            <a:pPr>
              <a:lnSpc>
                <a:spcPct val="100000"/>
              </a:lnSpc>
            </a:pPr>
            <a:r>
              <a:rPr lang="es-CO" sz="2000" spc="-1" dirty="0">
                <a:solidFill>
                  <a:srgbClr val="000000"/>
                </a:solidFill>
                <a:latin typeface="Calibri"/>
                <a:ea typeface="DejaVu Sans"/>
              </a:rPr>
              <a:t>I</a:t>
            </a:r>
            <a:r>
              <a:rPr lang="es-CO" sz="2000" b="0" strike="noStrike" spc="-1" dirty="0" smtClean="0">
                <a:solidFill>
                  <a:srgbClr val="000000"/>
                </a:solidFill>
                <a:latin typeface="Calibri"/>
                <a:ea typeface="DejaVu Sans"/>
              </a:rPr>
              <a:t>mpacto ambiental: degradación del hábitat.</a:t>
            </a:r>
            <a:endParaRPr lang="es-CO" sz="2000" b="0" strike="noStrike" spc="-1" dirty="0">
              <a:latin typeface="Arial"/>
            </a:endParaRPr>
          </a:p>
        </p:txBody>
      </p:sp>
      <p:sp>
        <p:nvSpPr>
          <p:cNvPr id="12" name="CustomShape 2"/>
          <p:cNvSpPr/>
          <p:nvPr/>
        </p:nvSpPr>
        <p:spPr>
          <a:xfrm>
            <a:off x="7347368" y="2784517"/>
            <a:ext cx="4548457" cy="398655"/>
          </a:xfrm>
          <a:prstGeom prst="rect">
            <a:avLst/>
          </a:prstGeom>
          <a:ln>
            <a:round/>
          </a:ln>
          <a:effectLst>
            <a:outerShdw blurRad="40000" dist="20160" dir="5400000" rotWithShape="0">
              <a:srgbClr val="000000">
                <a:alpha val="38000"/>
              </a:srgbClr>
            </a:outerShdw>
          </a:effectLst>
        </p:spPr>
        <p:style>
          <a:lnRef idx="3">
            <a:schemeClr val="lt1"/>
          </a:lnRef>
          <a:fillRef idx="1">
            <a:schemeClr val="accent1"/>
          </a:fillRef>
          <a:effectRef idx="1">
            <a:schemeClr val="accent1"/>
          </a:effectRef>
          <a:fontRef idx="minor"/>
        </p:style>
        <p:txBody>
          <a:bodyPr wrap="square" lIns="90000" tIns="45000" rIns="90000" bIns="45000">
            <a:spAutoFit/>
          </a:bodyPr>
          <a:lstStyle/>
          <a:p>
            <a:pPr algn="ctr">
              <a:lnSpc>
                <a:spcPct val="100000"/>
              </a:lnSpc>
            </a:pPr>
            <a:r>
              <a:rPr lang="es-CO" sz="2000" spc="-1" dirty="0">
                <a:solidFill>
                  <a:srgbClr val="FFFFFF"/>
                </a:solidFill>
                <a:latin typeface="Calibri"/>
                <a:ea typeface="DejaVu Sans"/>
              </a:rPr>
              <a:t>C</a:t>
            </a:r>
            <a:r>
              <a:rPr lang="es-CO" sz="2000" b="0" strike="noStrike" spc="-1" dirty="0" smtClean="0">
                <a:solidFill>
                  <a:srgbClr val="FFFFFF"/>
                </a:solidFill>
                <a:latin typeface="Calibri"/>
                <a:ea typeface="DejaVu Sans"/>
              </a:rPr>
              <a:t>ompactación mecánica </a:t>
            </a:r>
            <a:endParaRPr lang="es-CO" sz="2000" b="0" strike="noStrike" spc="-1" dirty="0">
              <a:latin typeface="Arial"/>
            </a:endParaRPr>
          </a:p>
        </p:txBody>
      </p:sp>
      <p:sp>
        <p:nvSpPr>
          <p:cNvPr id="13" name="CustomShape 3"/>
          <p:cNvSpPr/>
          <p:nvPr/>
        </p:nvSpPr>
        <p:spPr>
          <a:xfrm>
            <a:off x="7347368" y="3216517"/>
            <a:ext cx="4548457" cy="706432"/>
          </a:xfrm>
          <a:prstGeom prst="rect">
            <a:avLst/>
          </a:prstGeom>
          <a:ln>
            <a:round/>
          </a:ln>
        </p:spPr>
        <p:style>
          <a:lnRef idx="2">
            <a:schemeClr val="accent2"/>
          </a:lnRef>
          <a:fillRef idx="1">
            <a:schemeClr val="lt1"/>
          </a:fillRef>
          <a:effectRef idx="0">
            <a:schemeClr val="accent2"/>
          </a:effectRef>
          <a:fontRef idx="minor"/>
        </p:style>
        <p:txBody>
          <a:bodyPr wrap="square" lIns="90000" tIns="45000" rIns="90000" bIns="45000">
            <a:spAutoFit/>
          </a:bodyPr>
          <a:lstStyle/>
          <a:p>
            <a:pPr>
              <a:lnSpc>
                <a:spcPct val="100000"/>
              </a:lnSpc>
            </a:pPr>
            <a:r>
              <a:rPr lang="es-CO" sz="2000" spc="-1" dirty="0">
                <a:solidFill>
                  <a:srgbClr val="000000"/>
                </a:solidFill>
                <a:latin typeface="Calibri"/>
                <a:ea typeface="DejaVu Sans"/>
              </a:rPr>
              <a:t>A</a:t>
            </a:r>
            <a:r>
              <a:rPr lang="es-CO" sz="2000" b="0" strike="noStrike" spc="-1" dirty="0" smtClean="0">
                <a:solidFill>
                  <a:srgbClr val="000000"/>
                </a:solidFill>
                <a:latin typeface="Calibri"/>
                <a:ea typeface="DejaVu Sans"/>
              </a:rPr>
              <a:t>specto ambiental: emisión de partículas al aire (polvo).</a:t>
            </a:r>
            <a:endParaRPr lang="es-CO" sz="2000" b="0" strike="noStrike" spc="-1" dirty="0">
              <a:latin typeface="Arial"/>
            </a:endParaRPr>
          </a:p>
        </p:txBody>
      </p:sp>
      <p:sp>
        <p:nvSpPr>
          <p:cNvPr id="14" name="CustomShape 4"/>
          <p:cNvSpPr/>
          <p:nvPr/>
        </p:nvSpPr>
        <p:spPr>
          <a:xfrm>
            <a:off x="7347368" y="3864517"/>
            <a:ext cx="4548457" cy="706432"/>
          </a:xfrm>
          <a:prstGeom prst="rect">
            <a:avLst/>
          </a:prstGeom>
          <a:ln>
            <a:round/>
          </a:ln>
        </p:spPr>
        <p:style>
          <a:lnRef idx="2">
            <a:schemeClr val="accent2"/>
          </a:lnRef>
          <a:fillRef idx="1">
            <a:schemeClr val="lt1"/>
          </a:fillRef>
          <a:effectRef idx="0">
            <a:schemeClr val="accent2"/>
          </a:effectRef>
          <a:fontRef idx="minor"/>
        </p:style>
        <p:txBody>
          <a:bodyPr wrap="square" lIns="90000" tIns="45000" rIns="90000" bIns="45000">
            <a:spAutoFit/>
          </a:bodyPr>
          <a:lstStyle/>
          <a:p>
            <a:pPr>
              <a:lnSpc>
                <a:spcPct val="100000"/>
              </a:lnSpc>
            </a:pPr>
            <a:r>
              <a:rPr lang="es-CO" sz="2000" b="0" strike="noStrike" spc="-1" dirty="0" smtClean="0">
                <a:solidFill>
                  <a:srgbClr val="000000"/>
                </a:solidFill>
                <a:latin typeface="Calibri"/>
                <a:ea typeface="DejaVu Sans"/>
              </a:rPr>
              <a:t>Impacto ambiental: contaminación atmosférica </a:t>
            </a:r>
            <a:r>
              <a:rPr lang="es-CO" sz="2000" b="0" strike="noStrike" spc="-1" dirty="0" smtClean="0">
                <a:solidFill>
                  <a:srgbClr val="000000"/>
                </a:solidFill>
                <a:latin typeface="Calibri"/>
                <a:ea typeface="DejaVu Sans"/>
              </a:rPr>
              <a:t>por material </a:t>
            </a:r>
            <a:r>
              <a:rPr lang="es-CO" sz="2000" b="0" strike="noStrike" spc="-1" dirty="0" smtClean="0">
                <a:solidFill>
                  <a:srgbClr val="000000"/>
                </a:solidFill>
                <a:latin typeface="Calibri"/>
                <a:ea typeface="DejaVu Sans"/>
              </a:rPr>
              <a:t>particulado.</a:t>
            </a:r>
            <a:endParaRPr lang="es-CO" sz="2000" b="0" strike="noStrike" spc="-1" dirty="0">
              <a:latin typeface="Arial"/>
            </a:endParaRPr>
          </a:p>
        </p:txBody>
      </p:sp>
    </p:spTree>
    <p:extLst>
      <p:ext uri="{BB962C8B-B14F-4D97-AF65-F5344CB8AC3E}">
        <p14:creationId xmlns:p14="http://schemas.microsoft.com/office/powerpoint/2010/main" val="272104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4" presetClass="exit" presetSubtype="16" fill="hold" nodeType="clickEffect">
                                  <p:stCondLst>
                                    <p:cond delay="0"/>
                                  </p:stCondLst>
                                  <p:childTnLst>
                                    <p:animEffect transition="out" filter="box(in)">
                                      <p:cBhvr additive="repl">
                                        <p:cTn id="46" dur="500"/>
                                        <p:tgtEl>
                                          <p:spTgt spid="12"/>
                                        </p:tgtEl>
                                      </p:cBhvr>
                                    </p:animEffect>
                                    <p:set>
                                      <p:cBhvr>
                                        <p:cTn id="47" dur="1" fill="hold">
                                          <p:stCondLst>
                                            <p:cond delay="499"/>
                                          </p:stCondLst>
                                        </p:cTn>
                                        <p:tgtEl>
                                          <p:spTgt spid="12"/>
                                        </p:tgtEl>
                                        <p:attrNameLst>
                                          <p:attrName>style.visibility</p:attrName>
                                        </p:attrNameLst>
                                      </p:cBhvr>
                                      <p:to>
                                        <p:strVal val="hidden"/>
                                      </p:to>
                                    </p:set>
                                  </p:childTnLst>
                                </p:cTn>
                              </p:par>
                              <p:par>
                                <p:cTn id="48" presetID="4" presetClass="exit" presetSubtype="16" fill="hold" nodeType="withEffect">
                                  <p:stCondLst>
                                    <p:cond delay="0"/>
                                  </p:stCondLst>
                                  <p:childTnLst>
                                    <p:animEffect transition="out" filter="box(in)">
                                      <p:cBhvr additive="repl">
                                        <p:cTn id="49" dur="500"/>
                                        <p:tgtEl>
                                          <p:spTgt spid="13"/>
                                        </p:tgtEl>
                                      </p:cBhvr>
                                    </p:animEffect>
                                    <p:set>
                                      <p:cBhvr>
                                        <p:cTn id="50" dur="1" fill="hold">
                                          <p:stCondLst>
                                            <p:cond delay="499"/>
                                          </p:stCondLst>
                                        </p:cTn>
                                        <p:tgtEl>
                                          <p:spTgt spid="13"/>
                                        </p:tgtEl>
                                        <p:attrNameLst>
                                          <p:attrName>style.visibility</p:attrName>
                                        </p:attrNameLst>
                                      </p:cBhvr>
                                      <p:to>
                                        <p:strVal val="hidden"/>
                                      </p:to>
                                    </p:set>
                                  </p:childTnLst>
                                </p:cTn>
                              </p:par>
                              <p:par>
                                <p:cTn id="51" presetID="4" presetClass="exit" presetSubtype="16" fill="hold" nodeType="withEffect">
                                  <p:stCondLst>
                                    <p:cond delay="0"/>
                                  </p:stCondLst>
                                  <p:childTnLst>
                                    <p:animEffect transition="out" filter="box(in)">
                                      <p:cBhvr additive="repl">
                                        <p:cTn id="52" dur="500"/>
                                        <p:tgtEl>
                                          <p:spTgt spid="14"/>
                                        </p:tgtEl>
                                      </p:cBhvr>
                                    </p:animEffect>
                                    <p:set>
                                      <p:cBhvr>
                                        <p:cTn id="53"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spc="-1" dirty="0" smtClean="0">
                <a:solidFill>
                  <a:srgbClr val="FFFFFF"/>
                </a:solidFill>
                <a:latin typeface="Calibri"/>
                <a:ea typeface="DejaVu Sans"/>
              </a:rPr>
              <a:t>BIBLIOGRAFÍA</a:t>
            </a:r>
            <a:endParaRPr lang="es-CO" dirty="0"/>
          </a:p>
        </p:txBody>
      </p:sp>
      <p:sp>
        <p:nvSpPr>
          <p:cNvPr id="3" name="CustomShape 2"/>
          <p:cNvSpPr/>
          <p:nvPr/>
        </p:nvSpPr>
        <p:spPr>
          <a:xfrm>
            <a:off x="140256" y="1497310"/>
            <a:ext cx="11910846" cy="498975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171450" lvl="0" indent="-171450">
              <a:buFont typeface="Arial" panose="020B0604020202020204" pitchFamily="34" charset="0"/>
              <a:buChar char="•"/>
            </a:pPr>
            <a:r>
              <a:rPr lang="es-CO" sz="1100" dirty="0"/>
              <a:t>Arana, F. (1982). </a:t>
            </a:r>
            <a:r>
              <a:rPr lang="es-CO" sz="1100" i="1" dirty="0"/>
              <a:t>Ecología para principiantes</a:t>
            </a:r>
            <a:r>
              <a:rPr lang="es-CO" sz="1100" dirty="0"/>
              <a:t> (No. 574.5 A73).</a:t>
            </a:r>
            <a:endParaRPr lang="en-US" sz="1100" dirty="0"/>
          </a:p>
          <a:p>
            <a:pPr marL="171450" lvl="0" indent="-171450">
              <a:buFont typeface="Arial" panose="020B0604020202020204" pitchFamily="34" charset="0"/>
              <a:buChar char="•"/>
            </a:pPr>
            <a:r>
              <a:rPr lang="es-CO" sz="1100" dirty="0"/>
              <a:t>Arboleda, J. (2008). </a:t>
            </a:r>
            <a:r>
              <a:rPr lang="es-CO" sz="1100" i="1" dirty="0"/>
              <a:t>Manual para la evaluación de impacto ambiental de proyectos, obras o actividades</a:t>
            </a:r>
            <a:r>
              <a:rPr lang="es-CO" sz="1100" dirty="0"/>
              <a:t>. Medellín, Colombia.</a:t>
            </a:r>
            <a:endParaRPr lang="en-US" sz="1100" dirty="0"/>
          </a:p>
          <a:p>
            <a:pPr marL="171450" lvl="0" indent="-171450">
              <a:buFont typeface="Arial" panose="020B0604020202020204" pitchFamily="34" charset="0"/>
              <a:buChar char="•"/>
            </a:pPr>
            <a:r>
              <a:rPr lang="es-CO" sz="1100" dirty="0"/>
              <a:t>Millennium Ecosystem Assessment. (2005). </a:t>
            </a:r>
            <a:r>
              <a:rPr lang="es-CO" sz="1100" i="1" dirty="0"/>
              <a:t>Evaluación de los ecosistemas del milenio: Informe de síntesis</a:t>
            </a:r>
            <a:r>
              <a:rPr lang="es-CO" sz="1100" dirty="0"/>
              <a:t> (Borrador final).</a:t>
            </a:r>
            <a:endParaRPr lang="en-US" sz="1100" dirty="0"/>
          </a:p>
          <a:p>
            <a:pPr marL="171450" lvl="0" indent="-171450">
              <a:buFont typeface="Arial" panose="020B0604020202020204" pitchFamily="34" charset="0"/>
              <a:buChar char="•"/>
            </a:pPr>
            <a:r>
              <a:rPr lang="es-CO" sz="1100" dirty="0"/>
              <a:t>Becerra, M. R., Mance, H., Barrera, X., &amp; Arbeláez, C. G. (2009). </a:t>
            </a:r>
            <a:r>
              <a:rPr lang="es-CO" sz="1100" i="1" dirty="0"/>
              <a:t>Cambio climático: lo que está en juego</a:t>
            </a:r>
            <a:r>
              <a:rPr lang="es-CO" sz="1100" dirty="0"/>
              <a:t>. Foro Nacional Ambiental.</a:t>
            </a:r>
            <a:endParaRPr lang="en-US" sz="1100" dirty="0"/>
          </a:p>
          <a:p>
            <a:pPr marL="171450" lvl="0" indent="-171450">
              <a:buFont typeface="Arial" panose="020B0604020202020204" pitchFamily="34" charset="0"/>
              <a:buChar char="•"/>
            </a:pPr>
            <a:r>
              <a:rPr lang="es-CO" sz="1100" dirty="0"/>
              <a:t>Bermúdez, O. (2016). </a:t>
            </a:r>
            <a:r>
              <a:rPr lang="es-CO" sz="1100" i="1" dirty="0"/>
              <a:t>Educación ambiental, valores y prácticas sustentables: Una guía para educadores del siglo XXI</a:t>
            </a:r>
            <a:r>
              <a:rPr lang="es-CO" sz="1100" dirty="0"/>
              <a:t>. IDEA, Universidad Nacional de Colombia. ISBN 9587757122.</a:t>
            </a:r>
            <a:endParaRPr lang="en-US" sz="1100" dirty="0"/>
          </a:p>
          <a:p>
            <a:pPr marL="171450" lvl="0" indent="-171450">
              <a:buFont typeface="Arial" panose="020B0604020202020204" pitchFamily="34" charset="0"/>
              <a:buChar char="•"/>
            </a:pPr>
            <a:r>
              <a:rPr lang="es-CO" sz="1100" dirty="0"/>
              <a:t>Colombia. (2002). </a:t>
            </a:r>
            <a:r>
              <a:rPr lang="es-CO" sz="1100" i="1" dirty="0"/>
              <a:t>Política nacional de educación ambiental</a:t>
            </a:r>
            <a:r>
              <a:rPr lang="es-CO" sz="1100" dirty="0"/>
              <a:t>.</a:t>
            </a:r>
            <a:endParaRPr lang="en-US" sz="1100" dirty="0"/>
          </a:p>
          <a:p>
            <a:pPr marL="171450" lvl="0" indent="-171450">
              <a:buFont typeface="Arial" panose="020B0604020202020204" pitchFamily="34" charset="0"/>
              <a:buChar char="•"/>
            </a:pPr>
            <a:r>
              <a:rPr lang="es-CO" sz="1100" dirty="0"/>
              <a:t>Comisión Nacional para el Conocimiento y Uso de la Biodiversidad (CONABIO), México, Grupo Diversitas-México, &amp; Consejo Nacional de Ciencia y Tecnología (CONACYT), México.</a:t>
            </a:r>
            <a:endParaRPr lang="en-US" sz="1100" dirty="0"/>
          </a:p>
          <a:p>
            <a:pPr marL="171450" lvl="0" indent="-171450">
              <a:buFont typeface="Arial" panose="020B0604020202020204" pitchFamily="34" charset="0"/>
              <a:buChar char="•"/>
            </a:pPr>
            <a:r>
              <a:rPr lang="es-CO" sz="1100" dirty="0"/>
              <a:t>Naciones Unidas. (1992). </a:t>
            </a:r>
            <a:r>
              <a:rPr lang="es-CO" sz="1100" i="1" dirty="0"/>
              <a:t>Convenio sobre la diversidad biológica</a:t>
            </a:r>
            <a:r>
              <a:rPr lang="es-CO" sz="1100" dirty="0"/>
              <a:t>. Recuperado de https://www.cbd.int/doc/legal/cbd-es.pdf</a:t>
            </a:r>
            <a:endParaRPr lang="en-US" sz="1100" dirty="0"/>
          </a:p>
          <a:p>
            <a:pPr marL="171450" lvl="0" indent="-171450">
              <a:buFont typeface="Arial" panose="020B0604020202020204" pitchFamily="34" charset="0"/>
              <a:buChar char="•"/>
            </a:pPr>
            <a:r>
              <a:rPr lang="es-CO" sz="1100" dirty="0"/>
              <a:t>Crisci, J. V. (2006). Espejos de nuestra época: Biodiversidad, sistemática y educación. </a:t>
            </a:r>
            <a:r>
              <a:rPr lang="es-CO" sz="1100" i="1" dirty="0"/>
              <a:t>Gayana, Botánica, 63</a:t>
            </a:r>
            <a:r>
              <a:rPr lang="es-CO" sz="1100" dirty="0"/>
              <a:t>(1), 106–114.</a:t>
            </a:r>
            <a:endParaRPr lang="en-US" sz="1100" dirty="0"/>
          </a:p>
          <a:p>
            <a:pPr marL="171450" lvl="0" indent="-171450">
              <a:buFont typeface="Arial" panose="020B0604020202020204" pitchFamily="34" charset="0"/>
              <a:buChar char="•"/>
            </a:pPr>
            <a:r>
              <a:rPr lang="es-CO" sz="1100" dirty="0"/>
              <a:t>Instituto de Hidrología, Meteorología y Estudios Ambientales (IDEAM). (2017). </a:t>
            </a:r>
            <a:r>
              <a:rPr lang="es-CO" sz="1100" i="1" dirty="0"/>
              <a:t>Mapa de ecosistemas continentales, costeros y marítimos en Colombia (MEC)</a:t>
            </a:r>
            <a:r>
              <a:rPr lang="es-CO" sz="1100" dirty="0"/>
              <a:t>. </a:t>
            </a:r>
            <a:r>
              <a:rPr lang="es-CO" sz="1100" dirty="0">
                <a:hlinkClick r:id="rId2"/>
              </a:rPr>
              <a:t>http://</a:t>
            </a:r>
            <a:r>
              <a:rPr lang="es-CO" sz="1100" dirty="0" smtClean="0">
                <a:hlinkClick r:id="rId2"/>
              </a:rPr>
              <a:t>www.ideam.gov.co/documents/11769/222663/PRESENTACION+MAPA+ECOSISTEMAS+version2.1.pdf/0155fd15-1f56-42f6-ab5c-7cfd1957f000</a:t>
            </a:r>
            <a:r>
              <a:rPr lang="es-CO" sz="1100" dirty="0" smtClean="0"/>
              <a:t> </a:t>
            </a:r>
          </a:p>
          <a:p>
            <a:pPr marL="171450" lvl="0" indent="-171450">
              <a:buFont typeface="Arial" panose="020B0604020202020204" pitchFamily="34" charset="0"/>
              <a:buChar char="•"/>
            </a:pPr>
            <a:r>
              <a:rPr lang="es-CO" sz="1100" dirty="0" smtClean="0"/>
              <a:t>Ministerio </a:t>
            </a:r>
            <a:r>
              <a:rPr lang="es-CO" sz="1100" dirty="0"/>
              <a:t>de Ambiente, Vivienda y Desarrollo Territorial (MAVDT). (2010). </a:t>
            </a:r>
            <a:r>
              <a:rPr lang="es-CO" sz="1100" i="1" dirty="0"/>
              <a:t>Dirección de ecosistemas</a:t>
            </a:r>
            <a:r>
              <a:rPr lang="es-CO" sz="1100" dirty="0"/>
              <a:t>. Bogotá, Colombia. Año internacional de la diversidad biológica.</a:t>
            </a:r>
            <a:endParaRPr lang="en-US" sz="1100" dirty="0"/>
          </a:p>
          <a:p>
            <a:pPr marL="171450" lvl="0" indent="-171450">
              <a:buFont typeface="Arial" panose="020B0604020202020204" pitchFamily="34" charset="0"/>
              <a:buChar char="•"/>
            </a:pPr>
            <a:r>
              <a:rPr lang="es-CO" sz="1100" dirty="0"/>
              <a:t>Indígena, A. C., Centroamericana, C. D. A. C., &amp; Sánchez Hidalgo, N. (2010). </a:t>
            </a:r>
            <a:r>
              <a:rPr lang="es-CO" sz="1100" i="1" dirty="0"/>
              <a:t>ABC cambio climático: Una guía para atender el cambio climático</a:t>
            </a:r>
            <a:r>
              <a:rPr lang="es-CO" sz="1100" dirty="0"/>
              <a:t>.</a:t>
            </a:r>
            <a:endParaRPr lang="en-US" sz="1100" dirty="0"/>
          </a:p>
          <a:p>
            <a:pPr marL="171450" lvl="0" indent="-171450">
              <a:buFont typeface="Arial" panose="020B0604020202020204" pitchFamily="34" charset="0"/>
              <a:buChar char="•"/>
            </a:pPr>
            <a:r>
              <a:rPr lang="es-CO" sz="1100" dirty="0"/>
              <a:t>Moreno, C. E. (2001). Métodos para medir la biodiversidad. </a:t>
            </a:r>
            <a:r>
              <a:rPr lang="es-CO" sz="1100" i="1" dirty="0"/>
              <a:t>M&amp;T–Manuales y Tesis SEA, 1</a:t>
            </a:r>
            <a:r>
              <a:rPr lang="es-CO" sz="1100" dirty="0"/>
              <a:t>, 84. Consultado el 5 de mayo de 2013.</a:t>
            </a:r>
            <a:endParaRPr lang="en-US" sz="1100" dirty="0"/>
          </a:p>
          <a:p>
            <a:pPr marL="171450" lvl="0" indent="-171450">
              <a:buFont typeface="Arial" panose="020B0604020202020204" pitchFamily="34" charset="0"/>
              <a:buChar char="•"/>
            </a:pPr>
            <a:r>
              <a:rPr lang="es-CO" sz="1100" dirty="0"/>
              <a:t>Moreno, L. A., Rueda, C., &amp; Andrade, G. I. (Eds.). (2018). </a:t>
            </a:r>
            <a:r>
              <a:rPr lang="es-CO" sz="1100" i="1" dirty="0"/>
              <a:t>Biodiversidad 2017: Estado y tendencias de la biodiversidad continental de Colombia</a:t>
            </a:r>
            <a:r>
              <a:rPr lang="es-CO" sz="1100" dirty="0"/>
              <a:t>. Instituto de Investigación de Recursos Biológicos Alexander von Humboldt. Bogotá, D. C., Colombia.</a:t>
            </a:r>
            <a:endParaRPr lang="en-US" sz="1100" dirty="0"/>
          </a:p>
          <a:p>
            <a:pPr marL="171450" lvl="0" indent="-171450">
              <a:buFont typeface="Arial" panose="020B0604020202020204" pitchFamily="34" charset="0"/>
              <a:buChar char="•"/>
            </a:pPr>
            <a:r>
              <a:rPr lang="es-CO" sz="1100" dirty="0"/>
              <a:t>Mutis, J. B. J. C., &amp; de Bogotá, A. M. (2017). </a:t>
            </a:r>
            <a:r>
              <a:rPr lang="es-CO" sz="1100" i="1" dirty="0"/>
              <a:t>Brújula, bastón y lámpara para trasegar los caminos de la educación ambiental</a:t>
            </a:r>
            <a:r>
              <a:rPr lang="es-CO" sz="1100" dirty="0"/>
              <a:t>.</a:t>
            </a:r>
            <a:endParaRPr lang="en-US" sz="1100" dirty="0"/>
          </a:p>
          <a:p>
            <a:pPr marL="171450" lvl="0" indent="-171450">
              <a:buFont typeface="Arial" panose="020B0604020202020204" pitchFamily="34" charset="0"/>
              <a:buChar char="•"/>
            </a:pPr>
            <a:r>
              <a:rPr lang="es-CO" sz="1100" dirty="0"/>
              <a:t>Rodríguez, J. P. (2010). Contaminación del agua. En </a:t>
            </a:r>
            <a:r>
              <a:rPr lang="es-CO" sz="1100" i="1" dirty="0"/>
              <a:t>Contaminación ambiental en Colombia</a:t>
            </a:r>
            <a:r>
              <a:rPr lang="es-CO" sz="1100" dirty="0"/>
              <a:t> (pp. 255–300). Fundación en Causa por el Desarrollo Humano.</a:t>
            </a:r>
            <a:endParaRPr lang="en-US" sz="1100" dirty="0"/>
          </a:p>
          <a:p>
            <a:pPr marL="171450" lvl="0" indent="-171450">
              <a:buFont typeface="Arial" panose="020B0604020202020204" pitchFamily="34" charset="0"/>
              <a:buChar char="•"/>
            </a:pPr>
            <a:r>
              <a:rPr lang="es-CO" sz="1100" dirty="0"/>
              <a:t>Rodríguez-Eugenio, N., McLaughlin, M., &amp; Pennock, D. (2019). </a:t>
            </a:r>
            <a:r>
              <a:rPr lang="es-CO" sz="1100" i="1" dirty="0"/>
              <a:t>La contaminación del suelo: Una realidad oculta</a:t>
            </a:r>
            <a:r>
              <a:rPr lang="es-CO" sz="1100" dirty="0"/>
              <a:t>. FAO.</a:t>
            </a:r>
            <a:endParaRPr lang="en-US" sz="1100" dirty="0"/>
          </a:p>
          <a:p>
            <a:pPr marL="171450" lvl="0" indent="-171450">
              <a:buFont typeface="Arial" panose="020B0604020202020204" pitchFamily="34" charset="0"/>
              <a:buChar char="•"/>
            </a:pPr>
            <a:r>
              <a:rPr lang="es-CO" sz="1100" dirty="0"/>
              <a:t>Sarmiento, A. Y. C., Gélvez, J. H. S., &amp; Téllez, J. M. (2017). Naturaleza y sociedad: Relaciones y tendencias desde un enfoque eurocéntrico. </a:t>
            </a:r>
            <a:r>
              <a:rPr lang="es-CO" sz="1100" i="1" dirty="0"/>
              <a:t>Revista Luna Azúl, 44</a:t>
            </a:r>
            <a:r>
              <a:rPr lang="es-CO" sz="1100" dirty="0"/>
              <a:t>, 348–371.</a:t>
            </a:r>
            <a:endParaRPr lang="en-US" sz="1100" dirty="0"/>
          </a:p>
          <a:p>
            <a:pPr marL="171450" lvl="0" indent="-171450">
              <a:buFont typeface="Arial" panose="020B0604020202020204" pitchFamily="34" charset="0"/>
              <a:buChar char="•"/>
            </a:pPr>
            <a:r>
              <a:rPr lang="es-CO" sz="1100" dirty="0"/>
              <a:t>Torres, M. (2002). Incorporación de la dimensión ambiental en zonas rurales y pequeñas urbanas del país. En </a:t>
            </a:r>
            <a:r>
              <a:rPr lang="es-CO" sz="1100" i="1" dirty="0"/>
              <a:t>Reflexión y acción: El diálogo fundamental para la educación ambiental. Teoría y práctica</a:t>
            </a:r>
            <a:r>
              <a:rPr lang="es-CO" sz="1100" dirty="0"/>
              <a:t> (pp. xx–xx). Ministerio de Educación Nacional - Ministerio de Ambiente y Vivienda.</a:t>
            </a:r>
            <a:endParaRPr lang="en-US" sz="1100" dirty="0"/>
          </a:p>
          <a:p>
            <a:pPr marL="171450" lvl="0" indent="-171450">
              <a:buFont typeface="Arial" panose="020B0604020202020204" pitchFamily="34" charset="0"/>
              <a:buChar char="•"/>
            </a:pPr>
            <a:r>
              <a:rPr lang="es-CO" sz="1100" dirty="0"/>
              <a:t>UICN. (s. f.). </a:t>
            </a:r>
            <a:r>
              <a:rPr lang="es-CO" sz="1100" dirty="0">
                <a:hlinkClick r:id="rId3"/>
              </a:rPr>
              <a:t>https://www.iucnredlist.org</a:t>
            </a:r>
            <a:r>
              <a:rPr lang="es-CO" sz="1100" dirty="0" smtClean="0">
                <a:hlinkClick r:id="rId3"/>
              </a:rPr>
              <a:t>/</a:t>
            </a:r>
            <a:r>
              <a:rPr lang="es-CO" sz="1100" dirty="0" smtClean="0"/>
              <a:t> </a:t>
            </a:r>
          </a:p>
          <a:p>
            <a:pPr marL="171450" lvl="0" indent="-171450">
              <a:buFont typeface="Arial" panose="020B0604020202020204" pitchFamily="34" charset="0"/>
              <a:buChar char="•"/>
            </a:pPr>
            <a:r>
              <a:rPr lang="es-CO" sz="1100" dirty="0" smtClean="0"/>
              <a:t>Sistema </a:t>
            </a:r>
            <a:r>
              <a:rPr lang="es-CO" sz="1100" dirty="0"/>
              <a:t>de Información Biológica. (s. f.). </a:t>
            </a:r>
            <a:r>
              <a:rPr lang="es-CO" sz="1100" dirty="0">
                <a:hlinkClick r:id="rId4"/>
              </a:rPr>
              <a:t>https://biodiversidad.co</a:t>
            </a:r>
            <a:r>
              <a:rPr lang="es-CO" sz="1100" dirty="0" smtClean="0">
                <a:hlinkClick r:id="rId4"/>
              </a:rPr>
              <a:t>/</a:t>
            </a:r>
            <a:endParaRPr lang="es-CO" sz="1100" dirty="0" smtClean="0"/>
          </a:p>
          <a:p>
            <a:pPr marL="171450" lvl="0" indent="-171450">
              <a:buFont typeface="Arial" panose="020B0604020202020204" pitchFamily="34" charset="0"/>
              <a:buChar char="•"/>
            </a:pPr>
            <a:r>
              <a:rPr lang="es-CO" sz="1100" dirty="0" smtClean="0"/>
              <a:t>WWF</a:t>
            </a:r>
            <a:r>
              <a:rPr lang="es-CO" sz="1100" dirty="0" smtClean="0"/>
              <a:t>. (2016). </a:t>
            </a:r>
            <a:r>
              <a:rPr lang="es-CO" sz="1100" i="1" dirty="0" smtClean="0"/>
              <a:t>Informe Plantea Vivo 2016: Riesgo y Resiliencia en el Antropoceno</a:t>
            </a:r>
            <a:r>
              <a:rPr lang="es-CO" sz="1100" dirty="0" smtClean="0"/>
              <a:t>.</a:t>
            </a:r>
            <a:endParaRPr lang="en-US" sz="1100" dirty="0" smtClean="0"/>
          </a:p>
          <a:p>
            <a:pPr marL="171450" lvl="0" indent="-171450">
              <a:buFont typeface="Arial" panose="020B0604020202020204" pitchFamily="34" charset="0"/>
              <a:buChar char="•"/>
            </a:pPr>
            <a:r>
              <a:rPr lang="es-CO" sz="1100" dirty="0" smtClean="0"/>
              <a:t>WWF-Colombia</a:t>
            </a:r>
            <a:r>
              <a:rPr lang="es-CO" sz="1100" dirty="0"/>
              <a:t>. (2017). </a:t>
            </a:r>
            <a:r>
              <a:rPr lang="es-CO" sz="1100" i="1" dirty="0"/>
              <a:t>Colombia Viva: Un país megadiverso de cara al futuro</a:t>
            </a:r>
            <a:r>
              <a:rPr lang="es-CO" sz="1100" dirty="0"/>
              <a:t> (Informe 2017). WWF-Colombia.</a:t>
            </a:r>
            <a:endParaRPr lang="en-US" sz="1100" dirty="0"/>
          </a:p>
          <a:p>
            <a:pPr marL="171450" lvl="0" indent="-171450">
              <a:buFont typeface="Arial" panose="020B0604020202020204" pitchFamily="34" charset="0"/>
              <a:buChar char="•"/>
            </a:pPr>
            <a:r>
              <a:rPr lang="es-CO" sz="1100" dirty="0"/>
              <a:t>Grooten, M., &amp; Almond, R. E. A. (Eds.). (2018). </a:t>
            </a:r>
            <a:r>
              <a:rPr lang="es-CO" sz="1100" i="1" dirty="0"/>
              <a:t>Informe Plantea Vivo 2018: Apuntando más alto</a:t>
            </a:r>
            <a:r>
              <a:rPr lang="es-CO" sz="1100" dirty="0"/>
              <a:t>. WWF, Gland, Suiza.</a:t>
            </a:r>
            <a:endParaRPr lang="en-US" sz="1100" dirty="0"/>
          </a:p>
          <a:p>
            <a:pPr marL="171450" lvl="0" indent="-171450">
              <a:buFont typeface="Arial" panose="020B0604020202020204" pitchFamily="34" charset="0"/>
              <a:buChar char="•"/>
            </a:pPr>
            <a:r>
              <a:rPr lang="es-CO" sz="1100" dirty="0"/>
              <a:t>Wilches-Chaux, G. (2013). </a:t>
            </a:r>
            <a:r>
              <a:rPr lang="es-CO" sz="1100" i="1" dirty="0"/>
              <a:t>Brújula, bastón y lámpara para trasegar los caminos de la educación ambiental</a:t>
            </a:r>
            <a:r>
              <a:rPr lang="es-CO" sz="1100" dirty="0"/>
              <a:t>. Ministerio de Ambiente, Vivienda y Desarrollo Sostenible, Subdirección de Educación y Participación.</a:t>
            </a:r>
            <a:endParaRPr lang="en-US" sz="1100" dirty="0"/>
          </a:p>
          <a:p>
            <a:pPr marL="1800">
              <a:lnSpc>
                <a:spcPct val="100000"/>
              </a:lnSpc>
              <a:spcBef>
                <a:spcPts val="241"/>
              </a:spcBef>
              <a:buClr>
                <a:srgbClr val="222222"/>
              </a:buClr>
            </a:pPr>
            <a:endParaRPr lang="es-CO" sz="1100" b="0" strike="noStrike" spc="-1" dirty="0">
              <a:latin typeface="Arial"/>
            </a:endParaRPr>
          </a:p>
        </p:txBody>
      </p:sp>
    </p:spTree>
    <p:extLst>
      <p:ext uri="{BB962C8B-B14F-4D97-AF65-F5344CB8AC3E}">
        <p14:creationId xmlns:p14="http://schemas.microsoft.com/office/powerpoint/2010/main" val="11691953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4626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b="1" spc="-1" dirty="0">
                <a:solidFill>
                  <a:srgbClr val="FFFFFF"/>
                </a:solidFill>
                <a:latin typeface="Calibri"/>
                <a:ea typeface="DejaVu Sans"/>
              </a:rPr>
              <a:t>¿Qué es la ecología</a:t>
            </a:r>
            <a:r>
              <a:rPr lang="es-CO" b="1" spc="-1" dirty="0" smtClean="0">
                <a:solidFill>
                  <a:srgbClr val="FFFFFF"/>
                </a:solidFill>
                <a:latin typeface="Calibri"/>
                <a:ea typeface="DejaVu Sans"/>
              </a:rPr>
              <a:t>?</a:t>
            </a:r>
            <a:endParaRPr lang="es-CO" dirty="0"/>
          </a:p>
        </p:txBody>
      </p:sp>
      <p:sp>
        <p:nvSpPr>
          <p:cNvPr id="4" name="CustomShape 3"/>
          <p:cNvSpPr/>
          <p:nvPr/>
        </p:nvSpPr>
        <p:spPr>
          <a:xfrm>
            <a:off x="838200" y="2191312"/>
            <a:ext cx="10515600" cy="246075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s-CO" sz="2200" b="0" strike="noStrike" spc="-1" dirty="0">
                <a:solidFill>
                  <a:srgbClr val="000000"/>
                </a:solidFill>
                <a:ea typeface="DejaVu Sans"/>
              </a:rPr>
              <a:t>Estudiar el complejo de factores físicos (luz, temperatura, vientos, etc. ), elementos y compuestos (oxígeno, nitrógeno, carbono, etc.) y biológicos mantiene una complicada serie de relaciones recíprocas, que se encuentra en constante interacción. </a:t>
            </a:r>
            <a:endParaRPr lang="es-CO" sz="2200" b="0" strike="noStrike" spc="-1" dirty="0"/>
          </a:p>
          <a:p>
            <a:pPr>
              <a:lnSpc>
                <a:spcPct val="100000"/>
              </a:lnSpc>
            </a:pPr>
            <a:endParaRPr lang="es-CO" sz="2200" b="0" strike="noStrike" spc="-1" dirty="0"/>
          </a:p>
          <a:p>
            <a:pPr>
              <a:lnSpc>
                <a:spcPct val="100000"/>
              </a:lnSpc>
            </a:pPr>
            <a:r>
              <a:rPr lang="es-CO" sz="2200" b="0" strike="noStrike" spc="-1" dirty="0">
                <a:solidFill>
                  <a:srgbClr val="000000"/>
                </a:solidFill>
                <a:ea typeface="DejaVu Sans"/>
              </a:rPr>
              <a:t>Cuando los biólogos descubrieron </a:t>
            </a:r>
            <a:r>
              <a:rPr lang="es-CO" sz="2200" b="0" strike="noStrike" spc="-1" dirty="0" smtClean="0">
                <a:solidFill>
                  <a:srgbClr val="000000"/>
                </a:solidFill>
                <a:ea typeface="DejaVu Sans"/>
              </a:rPr>
              <a:t>estas relaciones </a:t>
            </a:r>
            <a:r>
              <a:rPr lang="es-CO" sz="2200" b="0" strike="noStrike" spc="-1" dirty="0">
                <a:solidFill>
                  <a:srgbClr val="000000"/>
                </a:solidFill>
                <a:ea typeface="DejaVu Sans"/>
              </a:rPr>
              <a:t>se produjo el nacimiento de la Ecología, es decir </a:t>
            </a:r>
            <a:r>
              <a:rPr lang="es-CO" sz="2200" b="0" strike="noStrike" spc="-1" dirty="0" smtClean="0">
                <a:solidFill>
                  <a:srgbClr val="000000"/>
                </a:solidFill>
                <a:ea typeface="DejaVu Sans"/>
              </a:rPr>
              <a:t>la Rama </a:t>
            </a:r>
            <a:r>
              <a:rPr lang="es-CO" sz="2200" b="0" strike="noStrike" spc="-1" dirty="0">
                <a:solidFill>
                  <a:srgbClr val="000000"/>
                </a:solidFill>
                <a:ea typeface="DejaVu Sans"/>
              </a:rPr>
              <a:t>de la ecología que se encarga del estudio de las relaciones </a:t>
            </a:r>
            <a:r>
              <a:rPr lang="es-CO" sz="2200" b="0" strike="noStrike" spc="-1" dirty="0" smtClean="0">
                <a:solidFill>
                  <a:srgbClr val="000000"/>
                </a:solidFill>
                <a:ea typeface="DejaVu Sans"/>
              </a:rPr>
              <a:t>recíprocas entre </a:t>
            </a:r>
            <a:r>
              <a:rPr lang="es-CO" sz="2200" b="0" strike="noStrike" spc="-1" dirty="0">
                <a:solidFill>
                  <a:srgbClr val="000000"/>
                </a:solidFill>
                <a:ea typeface="DejaVu Sans"/>
              </a:rPr>
              <a:t>los organismos y el </a:t>
            </a:r>
            <a:r>
              <a:rPr lang="es-CO" sz="2200" b="0" strike="noStrike" spc="-1" dirty="0" smtClean="0">
                <a:solidFill>
                  <a:srgbClr val="000000"/>
                </a:solidFill>
                <a:ea typeface="DejaVu Sans"/>
              </a:rPr>
              <a:t>medio. </a:t>
            </a:r>
            <a:r>
              <a:rPr lang="es-MX" sz="2200" b="0" strike="noStrike" spc="-1" dirty="0" smtClean="0">
                <a:solidFill>
                  <a:srgbClr val="222222"/>
                </a:solidFill>
                <a:ea typeface="DejaVu Sans"/>
              </a:rPr>
              <a:t>Arana </a:t>
            </a:r>
            <a:r>
              <a:rPr lang="es-MX" sz="2200" b="0" strike="noStrike" spc="-1" dirty="0">
                <a:solidFill>
                  <a:srgbClr val="222222"/>
                </a:solidFill>
                <a:ea typeface="DejaVu Sans"/>
              </a:rPr>
              <a:t>(1982</a:t>
            </a:r>
            <a:r>
              <a:rPr lang="es-MX" sz="2200" b="0" strike="noStrike" spc="-1" dirty="0" smtClean="0">
                <a:solidFill>
                  <a:srgbClr val="222222"/>
                </a:solidFill>
                <a:ea typeface="DejaVu Sans"/>
              </a:rPr>
              <a:t>).</a:t>
            </a:r>
            <a:endParaRPr lang="es-CO" sz="2200" b="0" strike="noStrike" spc="-1" dirty="0"/>
          </a:p>
        </p:txBody>
      </p:sp>
      <p:sp>
        <p:nvSpPr>
          <p:cNvPr id="5" name="CustomShape 4"/>
          <p:cNvSpPr/>
          <p:nvPr/>
        </p:nvSpPr>
        <p:spPr>
          <a:xfrm>
            <a:off x="3111616" y="5727483"/>
            <a:ext cx="5968768" cy="552544"/>
          </a:xfrm>
          <a:prstGeom prst="rect">
            <a:avLst/>
          </a:prstGeom>
          <a:solidFill>
            <a:schemeClr val="bg1">
              <a:lumMod val="85000"/>
            </a:schemeClr>
          </a:solidFill>
          <a:ln>
            <a:noFill/>
            <a:round/>
          </a:ln>
        </p:spPr>
        <p:style>
          <a:lnRef idx="2">
            <a:schemeClr val="accent1"/>
          </a:lnRef>
          <a:fillRef idx="1">
            <a:schemeClr val="lt1"/>
          </a:fillRef>
          <a:effectRef idx="0">
            <a:schemeClr val="accent1"/>
          </a:effectRef>
          <a:fontRef idx="minor"/>
        </p:style>
        <p:txBody>
          <a:bodyPr wrap="square" lIns="90000" tIns="45000" rIns="90000" bIns="45000">
            <a:spAutoFit/>
          </a:bodyPr>
          <a:lstStyle/>
          <a:p>
            <a:pPr algn="ctr">
              <a:lnSpc>
                <a:spcPct val="100000"/>
              </a:lnSpc>
            </a:pPr>
            <a:r>
              <a:rPr lang="es-CO" sz="1500" b="0" strike="noStrike" spc="-1" dirty="0">
                <a:solidFill>
                  <a:srgbClr val="000000"/>
                </a:solidFill>
                <a:ea typeface="DejaVu Sans"/>
              </a:rPr>
              <a:t>La primera definición de ecología fue publicada en 1870 por el Zoólogo alemán Ernesto Haeckel.. (del griego </a:t>
            </a:r>
            <a:r>
              <a:rPr lang="es-CO" sz="1500" b="0" i="1" strike="noStrike" spc="-1" dirty="0">
                <a:solidFill>
                  <a:srgbClr val="000000"/>
                </a:solidFill>
                <a:ea typeface="DejaVu Sans"/>
              </a:rPr>
              <a:t>oikos</a:t>
            </a:r>
            <a:r>
              <a:rPr lang="es-CO" sz="1500" b="0" strike="noStrike" spc="-1" dirty="0">
                <a:solidFill>
                  <a:srgbClr val="000000"/>
                </a:solidFill>
                <a:ea typeface="DejaVu Sans"/>
              </a:rPr>
              <a:t>: casa</a:t>
            </a:r>
            <a:r>
              <a:rPr lang="es-CO" sz="1500" b="0" strike="noStrike" spc="-1" dirty="0" smtClean="0">
                <a:solidFill>
                  <a:srgbClr val="000000"/>
                </a:solidFill>
                <a:ea typeface="DejaVu Sans"/>
              </a:rPr>
              <a:t>, hogar </a:t>
            </a:r>
            <a:r>
              <a:rPr lang="es-CO" sz="1500" b="0" strike="noStrike" spc="-1" dirty="0">
                <a:solidFill>
                  <a:srgbClr val="000000"/>
                </a:solidFill>
                <a:ea typeface="DejaVu Sans"/>
              </a:rPr>
              <a:t>y logos: tratado).</a:t>
            </a:r>
            <a:endParaRPr lang="es-CO" sz="1500" b="0" strike="noStrike" spc="-1" dirty="0"/>
          </a:p>
        </p:txBody>
      </p:sp>
    </p:spTree>
    <p:extLst>
      <p:ext uri="{BB962C8B-B14F-4D97-AF65-F5344CB8AC3E}">
        <p14:creationId xmlns:p14="http://schemas.microsoft.com/office/powerpoint/2010/main" val="3817366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3" name="Conector recto 2">
            <a:extLst>
              <a:ext uri="{FF2B5EF4-FFF2-40B4-BE49-F238E27FC236}">
                <a16:creationId xmlns:a16="http://schemas.microsoft.com/office/drawing/2014/main" id="{AE0C963B-97B4-4F66-1B49-0B47BC7F0F1A}"/>
              </a:ext>
            </a:extLst>
          </p:cNvPr>
          <p:cNvCxnSpPr>
            <a:cxnSpLocks/>
          </p:cNvCxnSpPr>
          <p:nvPr/>
        </p:nvCxnSpPr>
        <p:spPr>
          <a:xfrm>
            <a:off x="4901062" y="3380733"/>
            <a:ext cx="2247544" cy="0"/>
          </a:xfrm>
          <a:prstGeom prst="line">
            <a:avLst/>
          </a:prstGeom>
          <a:ln w="12700">
            <a:solidFill>
              <a:srgbClr val="38AA00"/>
            </a:solidFill>
          </a:ln>
        </p:spPr>
        <p:style>
          <a:lnRef idx="1">
            <a:schemeClr val="accent1"/>
          </a:lnRef>
          <a:fillRef idx="0">
            <a:schemeClr val="accent1"/>
          </a:fillRef>
          <a:effectRef idx="0">
            <a:schemeClr val="accent1"/>
          </a:effectRef>
          <a:fontRef idx="minor">
            <a:schemeClr val="tx1"/>
          </a:fontRef>
        </p:style>
      </p:cxnSp>
      <p:sp>
        <p:nvSpPr>
          <p:cNvPr id="7" name="CustomShape 1"/>
          <p:cNvSpPr/>
          <p:nvPr/>
        </p:nvSpPr>
        <p:spPr>
          <a:xfrm>
            <a:off x="2560691" y="2292849"/>
            <a:ext cx="618048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457200" algn="just">
              <a:lnSpc>
                <a:spcPct val="100000"/>
              </a:lnSpc>
              <a:tabLst>
                <a:tab pos="2209680" algn="l"/>
              </a:tabLst>
            </a:pPr>
            <a:r>
              <a:rPr lang="es-ES_tradnl" sz="5400" b="0" strike="noStrike" spc="-1" dirty="0">
                <a:solidFill>
                  <a:srgbClr val="000000"/>
                </a:solidFill>
                <a:latin typeface="Arial"/>
                <a:ea typeface="Times New Roman"/>
              </a:rPr>
              <a:t>1.2. Biodiversidad</a:t>
            </a:r>
            <a:endParaRPr lang="es-CO" sz="5400" b="0" strike="noStrike" spc="-1" dirty="0">
              <a:latin typeface="Arial"/>
            </a:endParaRPr>
          </a:p>
        </p:txBody>
      </p:sp>
    </p:spTree>
    <p:extLst>
      <p:ext uri="{BB962C8B-B14F-4D97-AF65-F5344CB8AC3E}">
        <p14:creationId xmlns:p14="http://schemas.microsoft.com/office/powerpoint/2010/main" val="2732988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spc="-1" dirty="0">
                <a:solidFill>
                  <a:srgbClr val="FFFFFF"/>
                </a:solidFill>
                <a:latin typeface="Calibri" panose="020F0502020204030204" pitchFamily="34" charset="0"/>
                <a:ea typeface="Calibri" panose="020F0502020204030204" pitchFamily="34" charset="0"/>
                <a:cs typeface="Calibri" panose="020F0502020204030204" pitchFamily="34" charset="0"/>
              </a:rPr>
              <a:t>¿Qué es la biodiversidad</a:t>
            </a:r>
            <a:r>
              <a:rPr lang="es-ES" b="1" spc="-1" dirty="0" smtClean="0">
                <a:solidFill>
                  <a:srgbClr val="FFFFFF"/>
                </a:solidFill>
                <a:latin typeface="Calibri" panose="020F0502020204030204" pitchFamily="34" charset="0"/>
                <a:ea typeface="Calibri" panose="020F0502020204030204" pitchFamily="34" charset="0"/>
                <a:cs typeface="Calibri" panose="020F0502020204030204" pitchFamily="34" charset="0"/>
              </a:rPr>
              <a:t>?</a:t>
            </a:r>
            <a:endParaRPr lang="es-CO"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3" name="Diagram1"/>
          <p:cNvGraphicFramePr/>
          <p:nvPr>
            <p:extLst>
              <p:ext uri="{D42A27DB-BD31-4B8C-83A1-F6EECF244321}">
                <p14:modId xmlns:p14="http://schemas.microsoft.com/office/powerpoint/2010/main" val="3356278538"/>
              </p:ext>
            </p:extLst>
          </p:nvPr>
        </p:nvGraphicFramePr>
        <p:xfrm>
          <a:off x="1562562" y="2001286"/>
          <a:ext cx="9395490" cy="4077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71913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spc="-1" dirty="0">
                <a:solidFill>
                  <a:srgbClr val="FFFFFF"/>
                </a:solidFill>
                <a:latin typeface="Calibri"/>
                <a:ea typeface="Adobe Gothic Std B"/>
              </a:rPr>
              <a:t>Biodiversidad a nivel </a:t>
            </a:r>
            <a:r>
              <a:rPr lang="es-ES" b="1" spc="-1" dirty="0" smtClean="0">
                <a:solidFill>
                  <a:srgbClr val="FFFFFF"/>
                </a:solidFill>
                <a:latin typeface="Calibri"/>
                <a:ea typeface="Adobe Gothic Std B"/>
              </a:rPr>
              <a:t>mundial</a:t>
            </a:r>
            <a:endParaRPr lang="es-CO" dirty="0"/>
          </a:p>
        </p:txBody>
      </p:sp>
      <p:sp>
        <p:nvSpPr>
          <p:cNvPr id="3" name="CustomShape 2"/>
          <p:cNvSpPr/>
          <p:nvPr/>
        </p:nvSpPr>
        <p:spPr>
          <a:xfrm>
            <a:off x="582062" y="2171846"/>
            <a:ext cx="6570906" cy="316864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s-MX" sz="2500" b="0" strike="noStrike" spc="-1" dirty="0">
                <a:solidFill>
                  <a:srgbClr val="000000"/>
                </a:solidFill>
                <a:latin typeface="Calibri"/>
                <a:ea typeface="DejaVu Sans"/>
              </a:rPr>
              <a:t>Si se plantea la hipótesis conservadora de que sólo </a:t>
            </a:r>
            <a:r>
              <a:rPr lang="es-MX" sz="2500" b="1" strike="noStrike" spc="-1" dirty="0">
                <a:solidFill>
                  <a:srgbClr val="000000"/>
                </a:solidFill>
                <a:latin typeface="Calibri"/>
                <a:ea typeface="DejaVu Sans"/>
              </a:rPr>
              <a:t>10 millones </a:t>
            </a:r>
            <a:r>
              <a:rPr lang="es-MX" sz="2500" b="0" strike="noStrike" spc="-1" dirty="0">
                <a:solidFill>
                  <a:srgbClr val="000000"/>
                </a:solidFill>
                <a:latin typeface="Calibri"/>
                <a:ea typeface="DejaVu Sans"/>
              </a:rPr>
              <a:t>de especies habitan en estos momentos el planeta, habría que concluir que la ciencia sólo conoce el </a:t>
            </a:r>
            <a:r>
              <a:rPr lang="es-MX" sz="2500" b="1" strike="noStrike" spc="-1" dirty="0">
                <a:solidFill>
                  <a:srgbClr val="000000"/>
                </a:solidFill>
                <a:latin typeface="Calibri"/>
                <a:ea typeface="DejaVu Sans"/>
              </a:rPr>
              <a:t>15%</a:t>
            </a:r>
            <a:r>
              <a:rPr lang="es-MX" sz="2500" b="0" strike="noStrike" spc="-1" dirty="0">
                <a:solidFill>
                  <a:srgbClr val="000000"/>
                </a:solidFill>
                <a:latin typeface="Calibri"/>
                <a:ea typeface="DejaVu Sans"/>
              </a:rPr>
              <a:t> de las especies vivas. Estos números implican la necesidad de intensificar los esfuerzos científicos por conocer ese </a:t>
            </a:r>
            <a:r>
              <a:rPr lang="es-MX" sz="2500" b="1" strike="noStrike" spc="-1" dirty="0">
                <a:solidFill>
                  <a:srgbClr val="000000"/>
                </a:solidFill>
                <a:latin typeface="Calibri"/>
                <a:ea typeface="DejaVu Sans"/>
              </a:rPr>
              <a:t>85 %</a:t>
            </a:r>
            <a:r>
              <a:rPr lang="es-MX" sz="2500" b="0" strike="noStrike" spc="-1" dirty="0">
                <a:solidFill>
                  <a:srgbClr val="000000"/>
                </a:solidFill>
                <a:latin typeface="Calibri"/>
                <a:ea typeface="DejaVu Sans"/>
              </a:rPr>
              <a:t> actualmente no inventariado por la ciencia.</a:t>
            </a:r>
            <a:endParaRPr lang="es-CO" sz="2500" b="0" strike="noStrike" spc="-1" dirty="0">
              <a:latin typeface="Arial"/>
            </a:endParaRPr>
          </a:p>
        </p:txBody>
      </p:sp>
      <p:sp>
        <p:nvSpPr>
          <p:cNvPr id="4" name="CustomShape 3"/>
          <p:cNvSpPr/>
          <p:nvPr/>
        </p:nvSpPr>
        <p:spPr>
          <a:xfrm>
            <a:off x="7671992" y="5865993"/>
            <a:ext cx="2734525" cy="306323"/>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s-CO" sz="1400" spc="-1" dirty="0" smtClean="0">
                <a:solidFill>
                  <a:srgbClr val="222222"/>
                </a:solidFill>
                <a:latin typeface="Arial"/>
                <a:ea typeface="DejaVu Sans"/>
              </a:rPr>
              <a:t>Nota. Tomado de </a:t>
            </a:r>
            <a:r>
              <a:rPr lang="es-CO" sz="1400" b="0" strike="noStrike" spc="-1" dirty="0" smtClean="0">
                <a:solidFill>
                  <a:srgbClr val="222222"/>
                </a:solidFill>
                <a:latin typeface="Arial"/>
                <a:ea typeface="DejaVu Sans"/>
              </a:rPr>
              <a:t>Crisci </a:t>
            </a:r>
            <a:r>
              <a:rPr lang="es-CO" sz="1400" b="0" strike="noStrike" spc="-1" dirty="0">
                <a:solidFill>
                  <a:srgbClr val="222222"/>
                </a:solidFill>
                <a:latin typeface="Arial"/>
                <a:ea typeface="DejaVu Sans"/>
              </a:rPr>
              <a:t>(2006). </a:t>
            </a:r>
            <a:endParaRPr lang="es-CO" sz="1400" b="0" strike="noStrike" spc="-1" dirty="0">
              <a:latin typeface="Arial"/>
            </a:endParaRPr>
          </a:p>
        </p:txBody>
      </p:sp>
      <p:pic>
        <p:nvPicPr>
          <p:cNvPr id="5" name="Picture 2"/>
          <p:cNvPicPr/>
          <p:nvPr/>
        </p:nvPicPr>
        <p:blipFill>
          <a:blip r:embed="rId2"/>
          <a:stretch/>
        </p:blipFill>
        <p:spPr>
          <a:xfrm>
            <a:off x="7522234" y="1923109"/>
            <a:ext cx="4270862" cy="3710463"/>
          </a:xfrm>
          <a:prstGeom prst="rect">
            <a:avLst/>
          </a:prstGeom>
          <a:ln w="0">
            <a:noFill/>
          </a:ln>
        </p:spPr>
      </p:pic>
    </p:spTree>
    <p:extLst>
      <p:ext uri="{BB962C8B-B14F-4D97-AF65-F5344CB8AC3E}">
        <p14:creationId xmlns:p14="http://schemas.microsoft.com/office/powerpoint/2010/main" val="3213931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0219" y="365125"/>
            <a:ext cx="10943304" cy="1325563"/>
          </a:xfrm>
        </p:spPr>
        <p:txBody>
          <a:bodyPr>
            <a:normAutofit/>
          </a:bodyPr>
          <a:lstStyle/>
          <a:p>
            <a:r>
              <a:rPr lang="es-ES" b="1" spc="-1" dirty="0">
                <a:solidFill>
                  <a:srgbClr val="FFFFFF"/>
                </a:solidFill>
                <a:latin typeface="Calibri"/>
                <a:ea typeface="Adobe Gothic Std B"/>
              </a:rPr>
              <a:t>Países de mayor biodiversidad a nivel </a:t>
            </a:r>
            <a:r>
              <a:rPr lang="es-ES" b="1" spc="-1" dirty="0" smtClean="0">
                <a:solidFill>
                  <a:srgbClr val="FFFFFF"/>
                </a:solidFill>
                <a:latin typeface="Calibri"/>
                <a:ea typeface="Adobe Gothic Std B"/>
              </a:rPr>
              <a:t>mundial</a:t>
            </a:r>
            <a:endParaRPr lang="es-CO" dirty="0"/>
          </a:p>
        </p:txBody>
      </p:sp>
      <p:sp>
        <p:nvSpPr>
          <p:cNvPr id="3" name="CustomShape 4"/>
          <p:cNvSpPr/>
          <p:nvPr/>
        </p:nvSpPr>
        <p:spPr>
          <a:xfrm>
            <a:off x="937359" y="5204163"/>
            <a:ext cx="4238490" cy="583321"/>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es-CO" sz="1600" b="0" strike="noStrike" spc="-1" dirty="0">
                <a:solidFill>
                  <a:srgbClr val="000000"/>
                </a:solidFill>
                <a:latin typeface="Calibri"/>
                <a:ea typeface="DejaVu Sans"/>
              </a:rPr>
              <a:t>Los cinco países con mayor diversidad de especies de </a:t>
            </a:r>
            <a:r>
              <a:rPr lang="es-CO" sz="1600" b="0" strike="noStrike" spc="-1" dirty="0" smtClean="0">
                <a:solidFill>
                  <a:srgbClr val="000000"/>
                </a:solidFill>
                <a:latin typeface="Calibri"/>
                <a:ea typeface="DejaVu Sans"/>
              </a:rPr>
              <a:t>vertebrados (fuente</a:t>
            </a:r>
            <a:r>
              <a:rPr lang="es-CO" sz="1600" b="0" strike="noStrike" spc="-1" dirty="0">
                <a:solidFill>
                  <a:srgbClr val="000000"/>
                </a:solidFill>
                <a:latin typeface="Calibri"/>
                <a:ea typeface="DejaVu Sans"/>
              </a:rPr>
              <a:t>: Conabio 2010).</a:t>
            </a:r>
            <a:endParaRPr lang="es-CO" sz="1600" b="0" strike="noStrike" spc="-1" dirty="0">
              <a:latin typeface="Arial"/>
            </a:endParaRPr>
          </a:p>
        </p:txBody>
      </p:sp>
      <p:grpSp>
        <p:nvGrpSpPr>
          <p:cNvPr id="4" name="Group 7"/>
          <p:cNvGrpSpPr/>
          <p:nvPr/>
        </p:nvGrpSpPr>
        <p:grpSpPr>
          <a:xfrm>
            <a:off x="1104182" y="1690686"/>
            <a:ext cx="4363568" cy="3554173"/>
            <a:chOff x="457200" y="1184760"/>
            <a:chExt cx="3695400" cy="2941560"/>
          </a:xfrm>
        </p:grpSpPr>
        <p:pic>
          <p:nvPicPr>
            <p:cNvPr id="5" name="Imagen 15"/>
            <p:cNvPicPr/>
            <p:nvPr/>
          </p:nvPicPr>
          <p:blipFill>
            <a:blip r:embed="rId2"/>
            <a:srcRect r="48608"/>
            <a:stretch/>
          </p:blipFill>
          <p:spPr>
            <a:xfrm>
              <a:off x="457200" y="1184760"/>
              <a:ext cx="3695400" cy="2941560"/>
            </a:xfrm>
            <a:prstGeom prst="rect">
              <a:avLst/>
            </a:prstGeom>
            <a:ln w="0">
              <a:noFill/>
            </a:ln>
          </p:spPr>
        </p:pic>
        <p:pic>
          <p:nvPicPr>
            <p:cNvPr id="6" name="Picture 4" descr="Resultado de imagen para silueta mamiferos, aves, reptiles y anfibios"/>
            <p:cNvPicPr/>
            <p:nvPr/>
          </p:nvPicPr>
          <p:blipFill>
            <a:blip r:embed="rId3"/>
            <a:srcRect l="1901" t="40414" r="58971" b="40659"/>
            <a:stretch/>
          </p:blipFill>
          <p:spPr>
            <a:xfrm>
              <a:off x="1128600" y="1494360"/>
              <a:ext cx="1209240" cy="388080"/>
            </a:xfrm>
            <a:prstGeom prst="rect">
              <a:avLst/>
            </a:prstGeom>
            <a:ln w="0">
              <a:noFill/>
            </a:ln>
          </p:spPr>
        </p:pic>
        <p:pic>
          <p:nvPicPr>
            <p:cNvPr id="7" name="Picture 4" descr="Resultado de imagen para silueta mamiferos, aves, reptiles y anfibios"/>
            <p:cNvPicPr/>
            <p:nvPr/>
          </p:nvPicPr>
          <p:blipFill>
            <a:blip r:embed="rId4"/>
            <a:srcRect l="61091" t="39821" r="5029" b="42758"/>
            <a:stretch/>
          </p:blipFill>
          <p:spPr>
            <a:xfrm>
              <a:off x="2564280" y="1453680"/>
              <a:ext cx="1223640" cy="417600"/>
            </a:xfrm>
            <a:prstGeom prst="rect">
              <a:avLst/>
            </a:prstGeom>
            <a:ln w="0">
              <a:noFill/>
            </a:ln>
          </p:spPr>
        </p:pic>
      </p:grpSp>
      <p:pic>
        <p:nvPicPr>
          <p:cNvPr id="8" name="Imagen 21"/>
          <p:cNvPicPr/>
          <p:nvPr/>
        </p:nvPicPr>
        <p:blipFill>
          <a:blip r:embed="rId5"/>
          <a:srcRect r="51074"/>
          <a:stretch/>
        </p:blipFill>
        <p:spPr>
          <a:xfrm>
            <a:off x="5905471" y="1575888"/>
            <a:ext cx="4880331" cy="3547869"/>
          </a:xfrm>
          <a:prstGeom prst="rect">
            <a:avLst/>
          </a:prstGeom>
          <a:ln w="0">
            <a:noFill/>
          </a:ln>
        </p:spPr>
      </p:pic>
      <p:sp>
        <p:nvSpPr>
          <p:cNvPr id="9" name="CustomShape 8"/>
          <p:cNvSpPr/>
          <p:nvPr/>
        </p:nvSpPr>
        <p:spPr>
          <a:xfrm>
            <a:off x="5999812" y="5204163"/>
            <a:ext cx="4877758" cy="583321"/>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es-CO" sz="1600" b="0" strike="noStrike" spc="-1" dirty="0">
                <a:solidFill>
                  <a:srgbClr val="000000"/>
                </a:solidFill>
                <a:latin typeface="Calibri"/>
                <a:ea typeface="DejaVu Sans"/>
              </a:rPr>
              <a:t>Los cinco países con mayor diversidad de especies de plantas </a:t>
            </a:r>
            <a:r>
              <a:rPr lang="es-CO" sz="1600" b="0" strike="noStrike" spc="-1" dirty="0" smtClean="0">
                <a:solidFill>
                  <a:srgbClr val="000000"/>
                </a:solidFill>
                <a:latin typeface="Calibri"/>
                <a:ea typeface="DejaVu Sans"/>
              </a:rPr>
              <a:t>vasculares (fuente</a:t>
            </a:r>
            <a:r>
              <a:rPr lang="es-CO" sz="1600" b="0" strike="noStrike" spc="-1" dirty="0">
                <a:solidFill>
                  <a:srgbClr val="000000"/>
                </a:solidFill>
                <a:latin typeface="Calibri"/>
                <a:ea typeface="DejaVu Sans"/>
              </a:rPr>
              <a:t>: Conabio 2010).</a:t>
            </a:r>
            <a:endParaRPr lang="es-CO" sz="1600" b="0" strike="noStrike" spc="-1" dirty="0">
              <a:latin typeface="Arial"/>
            </a:endParaRPr>
          </a:p>
        </p:txBody>
      </p:sp>
    </p:spTree>
    <p:extLst>
      <p:ext uri="{BB962C8B-B14F-4D97-AF65-F5344CB8AC3E}">
        <p14:creationId xmlns:p14="http://schemas.microsoft.com/office/powerpoint/2010/main" val="3365189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b="1" spc="-1" dirty="0">
                <a:solidFill>
                  <a:srgbClr val="FFFFFF"/>
                </a:solidFill>
                <a:latin typeface="Arial"/>
                <a:ea typeface="DejaVu Sans"/>
              </a:rPr>
              <a:t>Riqueza de especies en </a:t>
            </a:r>
            <a:r>
              <a:rPr lang="es-CO" b="1" spc="-1" dirty="0" smtClean="0">
                <a:solidFill>
                  <a:srgbClr val="FFFFFF"/>
                </a:solidFill>
                <a:latin typeface="Arial"/>
                <a:ea typeface="DejaVu Sans"/>
              </a:rPr>
              <a:t>Colombia</a:t>
            </a:r>
            <a:endParaRPr lang="es-CO" dirty="0"/>
          </a:p>
        </p:txBody>
      </p:sp>
      <p:sp>
        <p:nvSpPr>
          <p:cNvPr id="6" name="CustomShape 3"/>
          <p:cNvSpPr/>
          <p:nvPr/>
        </p:nvSpPr>
        <p:spPr>
          <a:xfrm>
            <a:off x="838200" y="6256981"/>
            <a:ext cx="5978455" cy="260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s-CO" sz="1350" spc="-1" dirty="0" smtClean="0">
                <a:latin typeface="Calibri"/>
                <a:ea typeface="DejaVu Sans"/>
              </a:rPr>
              <a:t>Nota. </a:t>
            </a:r>
            <a:r>
              <a:rPr lang="es-CO" sz="1350" spc="-1" dirty="0">
                <a:ea typeface="DejaVu Sans"/>
              </a:rPr>
              <a:t>Tomado de </a:t>
            </a:r>
            <a:r>
              <a:rPr lang="es-CO" sz="1350" spc="-1" dirty="0">
                <a:ea typeface="DejaVu Sans"/>
                <a:hlinkClick r:id="rId2"/>
              </a:rPr>
              <a:t>https://</a:t>
            </a:r>
            <a:r>
              <a:rPr lang="es-CO" sz="1350" spc="-1" dirty="0" smtClean="0">
                <a:ea typeface="DejaVu Sans"/>
                <a:hlinkClick r:id="rId2"/>
              </a:rPr>
              <a:t>cifras.biodiversidad.co/colombia</a:t>
            </a:r>
            <a:r>
              <a:rPr lang="es-CO" sz="1350" spc="-1" dirty="0" smtClean="0">
                <a:ea typeface="DejaVu Sans"/>
              </a:rPr>
              <a:t> </a:t>
            </a:r>
            <a:endParaRPr lang="es-CO" sz="1350" b="0" strike="noStrike" spc="-1" dirty="0">
              <a:latin typeface="Arial"/>
            </a:endParaRPr>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418" y="1551656"/>
            <a:ext cx="10713164" cy="4705325"/>
          </a:xfrm>
          <a:prstGeom prst="rect">
            <a:avLst/>
          </a:prstGeom>
        </p:spPr>
      </p:pic>
    </p:spTree>
    <p:extLst>
      <p:ext uri="{BB962C8B-B14F-4D97-AF65-F5344CB8AC3E}">
        <p14:creationId xmlns:p14="http://schemas.microsoft.com/office/powerpoint/2010/main" val="196426528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9282E1EDBE9234EA9E6D38F720E265F" ma:contentTypeVersion="15" ma:contentTypeDescription="Create a new document." ma:contentTypeScope="" ma:versionID="eb1a31cbe2d037bc22a4af73e9c40a19">
  <xsd:schema xmlns:xsd="http://www.w3.org/2001/XMLSchema" xmlns:xs="http://www.w3.org/2001/XMLSchema" xmlns:p="http://schemas.microsoft.com/office/2006/metadata/properties" xmlns:ns2="cb45339b-ced9-4d0d-8f64-77573914d53b" xmlns:ns3="43a3ca16-9c26-4813-b83f-4aec9927b43f" targetNamespace="http://schemas.microsoft.com/office/2006/metadata/properties" ma:root="true" ma:fieldsID="d3c6b90bc31eec40e8ef408558ae62c9" ns2:_="" ns3:_="">
    <xsd:import namespace="cb45339b-ced9-4d0d-8f64-77573914d53b"/>
    <xsd:import namespace="43a3ca16-9c26-4813-b83f-4aec9927b43f"/>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ObjectDetectorVersions" minOccurs="0"/>
                <xsd:element ref="ns3:MediaLengthInSeconds" minOccurs="0"/>
                <xsd:element ref="ns3:MediaServiceLocation" minOccurs="0"/>
                <xsd:element ref="ns3:MediaServiceGenerationTime" minOccurs="0"/>
                <xsd:element ref="ns3:MediaServiceEventHashCode" minOccurs="0"/>
                <xsd:element ref="ns3:lcf76f155ced4ddcb4097134ff3c332f" minOccurs="0"/>
                <xsd:element ref="ns2:TaxCatchAll" minOccurs="0"/>
                <xsd:element ref="ns3:MediaServiceOCR"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b45339b-ced9-4d0d-8f64-77573914d53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2f40a149-578b-41a1-8845-c88bc1831770}" ma:internalName="TaxCatchAll" ma:showField="CatchAllData" ma:web="cb45339b-ced9-4d0d-8f64-77573914d53b">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43a3ca16-9c26-4813-b83f-4aec9927b43f"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Location" ma:index="15" nillable="true" ma:displayName="Location" ma:indexed="true"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d33c8c81-5745-4931-bcc4-c2aeafe86780"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cb45339b-ced9-4d0d-8f64-77573914d53b" xsi:nil="true"/>
    <lcf76f155ced4ddcb4097134ff3c332f xmlns="43a3ca16-9c26-4813-b83f-4aec9927b43f">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57D9677A-D345-461A-9D45-4B1A9E1CF1DF}"/>
</file>

<file path=customXml/itemProps2.xml><?xml version="1.0" encoding="utf-8"?>
<ds:datastoreItem xmlns:ds="http://schemas.openxmlformats.org/officeDocument/2006/customXml" ds:itemID="{31B4A140-926A-4FC6-ADBD-73F5025CA5B5}"/>
</file>

<file path=customXml/itemProps3.xml><?xml version="1.0" encoding="utf-8"?>
<ds:datastoreItem xmlns:ds="http://schemas.openxmlformats.org/officeDocument/2006/customXml" ds:itemID="{A506D8B4-E7F2-41E1-AEDD-1351EDB2A158}"/>
</file>

<file path=docProps/app.xml><?xml version="1.0" encoding="utf-8"?>
<Properties xmlns="http://schemas.openxmlformats.org/officeDocument/2006/extended-properties" xmlns:vt="http://schemas.openxmlformats.org/officeDocument/2006/docPropsVTypes">
  <Template/>
  <TotalTime>3911</TotalTime>
  <Words>3216</Words>
  <Application>Microsoft Office PowerPoint</Application>
  <PresentationFormat>Panorámica</PresentationFormat>
  <Paragraphs>198</Paragraphs>
  <Slides>37</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37</vt:i4>
      </vt:variant>
    </vt:vector>
  </HeadingPairs>
  <TitlesOfParts>
    <vt:vector size="45" baseType="lpstr">
      <vt:lpstr>MS Gothic</vt:lpstr>
      <vt:lpstr>Adobe Gothic Std B</vt:lpstr>
      <vt:lpstr>Arial</vt:lpstr>
      <vt:lpstr>Calibri</vt:lpstr>
      <vt:lpstr>Calibri Light</vt:lpstr>
      <vt:lpstr>DejaVu Sans</vt:lpstr>
      <vt:lpstr>Times New Roman</vt:lpstr>
      <vt:lpstr>Tema de Office</vt:lpstr>
      <vt:lpstr>Presentación de PowerPoint</vt:lpstr>
      <vt:lpstr>Presentación de PowerPoint</vt:lpstr>
      <vt:lpstr>Presentación de PowerPoint</vt:lpstr>
      <vt:lpstr>¿Qué es la ecología?</vt:lpstr>
      <vt:lpstr>Presentación de PowerPoint</vt:lpstr>
      <vt:lpstr>¿Qué es la biodiversidad?</vt:lpstr>
      <vt:lpstr>Biodiversidad a nivel mundial</vt:lpstr>
      <vt:lpstr>Países de mayor biodiversidad a nivel mundial</vt:lpstr>
      <vt:lpstr>Riqueza de especies en Colombia</vt:lpstr>
      <vt:lpstr>Presentación de PowerPoint</vt:lpstr>
      <vt:lpstr>¿Qué es el ecosistema?</vt:lpstr>
      <vt:lpstr>Presentación de PowerPoint</vt:lpstr>
      <vt:lpstr>Servicios ecosistémicos</vt:lpstr>
      <vt:lpstr>Servicios ecosistémicos</vt:lpstr>
      <vt:lpstr>Presentación de PowerPoint</vt:lpstr>
      <vt:lpstr>El ambiente más allá de lo ecológico</vt:lpstr>
      <vt:lpstr>El concepto de ambiente</vt:lpstr>
      <vt:lpstr>Clasificación del ambiente</vt:lpstr>
      <vt:lpstr>El ambiente como sistema</vt:lpstr>
      <vt:lpstr>Presentación de PowerPoint</vt:lpstr>
      <vt:lpstr>Diferenciación entre ecosistema natural y sistema humano simplificado</vt:lpstr>
      <vt:lpstr>¿Qué es la huella ecológica?</vt:lpstr>
      <vt:lpstr>Motores de pérdida de biodiversidad a nivel mundial</vt:lpstr>
      <vt:lpstr>¿Cómo el ser humano influye en el cambio climático?</vt:lpstr>
      <vt:lpstr>¿Qué es el efecto invernadero?</vt:lpstr>
      <vt:lpstr>Acerca del calentamiento global</vt:lpstr>
      <vt:lpstr>Presentación de PowerPoint</vt:lpstr>
      <vt:lpstr>Contaminación ambiental</vt:lpstr>
      <vt:lpstr>Ejemplo de problemas ambientales</vt:lpstr>
      <vt:lpstr>Conflicto ambiental</vt:lpstr>
      <vt:lpstr>Presentación de PowerPoint</vt:lpstr>
      <vt:lpstr>¿Qué son aspectos ambientales?</vt:lpstr>
      <vt:lpstr>Presentación de PowerPoint</vt:lpstr>
      <vt:lpstr>¿Qué es impacto ambiental?</vt:lpstr>
      <vt:lpstr>Actividad: construcción de carretera</vt:lpstr>
      <vt:lpstr>BIBLIOGRAFÍA</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Viviana Herrera</cp:lastModifiedBy>
  <cp:revision>84</cp:revision>
  <dcterms:created xsi:type="dcterms:W3CDTF">2020-10-01T23:51:28Z</dcterms:created>
  <dcterms:modified xsi:type="dcterms:W3CDTF">2025-05-09T16:49:46Z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y fmtid="{D5CDD505-2E9C-101B-9397-08002B2CF9AE}" pid="9" name="ContentTypeId">
    <vt:lpwstr>0x01010049282E1EDBE9234EA9E6D38F720E265F</vt:lpwstr>
  </property>
</Properties>
</file>